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31" r:id="rId5"/>
    <p:sldId id="320" r:id="rId6"/>
    <p:sldId id="1860" r:id="rId7"/>
    <p:sldId id="487" r:id="rId8"/>
    <p:sldId id="465" r:id="rId9"/>
    <p:sldId id="634" r:id="rId10"/>
    <p:sldId id="636" r:id="rId11"/>
    <p:sldId id="579" r:id="rId12"/>
    <p:sldId id="1846" r:id="rId13"/>
    <p:sldId id="1845" r:id="rId14"/>
    <p:sldId id="580" r:id="rId15"/>
    <p:sldId id="299" r:id="rId16"/>
    <p:sldId id="581" r:id="rId17"/>
    <p:sldId id="635" r:id="rId18"/>
    <p:sldId id="469" r:id="rId19"/>
    <p:sldId id="472" r:id="rId20"/>
    <p:sldId id="486" r:id="rId21"/>
    <p:sldId id="586" r:id="rId22"/>
    <p:sldId id="1857" r:id="rId23"/>
    <p:sldId id="1861" r:id="rId24"/>
    <p:sldId id="532" r:id="rId25"/>
    <p:sldId id="568" r:id="rId26"/>
    <p:sldId id="536" r:id="rId27"/>
    <p:sldId id="548" r:id="rId28"/>
    <p:sldId id="534" r:id="rId29"/>
    <p:sldId id="533" r:id="rId30"/>
    <p:sldId id="541" r:id="rId31"/>
    <p:sldId id="539" r:id="rId32"/>
    <p:sldId id="540" r:id="rId33"/>
    <p:sldId id="566" r:id="rId34"/>
    <p:sldId id="567" r:id="rId35"/>
    <p:sldId id="556" r:id="rId36"/>
    <p:sldId id="1851" r:id="rId37"/>
    <p:sldId id="1856" r:id="rId38"/>
    <p:sldId id="1847" r:id="rId39"/>
    <p:sldId id="1852" r:id="rId40"/>
    <p:sldId id="271" r:id="rId41"/>
    <p:sldId id="1853" r:id="rId42"/>
    <p:sldId id="1849" r:id="rId43"/>
    <p:sldId id="1848" r:id="rId44"/>
    <p:sldId id="1850" r:id="rId45"/>
    <p:sldId id="1862" r:id="rId46"/>
    <p:sldId id="1859" r:id="rId47"/>
    <p:sldId id="1858"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7" autoAdjust="0"/>
    <p:restoredTop sz="76035" autoAdjust="0"/>
  </p:normalViewPr>
  <p:slideViewPr>
    <p:cSldViewPr snapToGrid="0" showGuides="1">
      <p:cViewPr varScale="1">
        <p:scale>
          <a:sx n="97" d="100"/>
          <a:sy n="97" d="100"/>
        </p:scale>
        <p:origin x="632" y="20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2/6/23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2/6/23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third example comes from the FLASH code, which simulates particles and fields in astrophysics, like exploding stars.  Here, the unit-testing framework was developed as a series of layers that build up from basic to advanced functionality.  For example, the cell grid can be tested by creating "fake" functions to put onto the grid, and verifying their behavior.  This mocked dependency means that the test looks directly at the cell grid implementation.  After checking the cell grid works, we are free to use it as a real dependency in subsequent tests of more complicated objects.</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2943802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53184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another example of verifying the halo exchange on a cell grid.  The test initializes interior cells with a known function, does the halo exchange, and checks whether the guard cell has been properly copied over.  Similarly, a unit test can be written to verify parts of the computations - like computing energy from pressure and temperature.</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51408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those basic unit tests are done, we can create a unit test at the next level.  Here,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blast wave is simulated using the cell grid and equation of state previously tested.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wave has a known analytical solution, which provides an error estimate for the implementation.  Out-of-tolerance errors at this stage indicate a problem specific to hydrodynamics, since the cells and equation of state are already tested.  In addition, plotting errors vs. space and time helps to train graduate students.</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93532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test can be developed further too.  For example, if one is using AMR in the code, then the steps shown here can become tests for specific AMR functionalities in the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Run </a:t>
            </a:r>
            <a:r>
              <a:rPr lang="en-US" sz="1200" kern="1200" dirty="0" err="1">
                <a:solidFill>
                  <a:schemeClr val="tx1"/>
                </a:solidFill>
                <a:effectLst/>
                <a:latin typeface="+mn-lt"/>
                <a:ea typeface="+mn-ea"/>
                <a:cs typeface="+mn-cs"/>
              </a:rPr>
              <a:t>Gcfill</a:t>
            </a:r>
            <a:r>
              <a:rPr lang="en-US" sz="1200" kern="1200" dirty="0">
                <a:solidFill>
                  <a:schemeClr val="tx1"/>
                </a:solidFill>
                <a:effectLst/>
                <a:latin typeface="+mn-lt"/>
                <a:ea typeface="+mn-ea"/>
                <a:cs typeface="+mn-cs"/>
              </a:rPr>
              <a:t> and EOS with AMR and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UG. If all three pass, run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with no dynamic refinement. The only new AMR feature exercised in this configuration is reconciliation of fluxes at fine-coarse boundaries.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that passed run with dynamic refinement, where that is the only new feature added. The basic takeaway is in each new test only one new feature is exercised so that a failure can pin-point the cause.</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492424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a:t>
            </a:r>
            <a:r>
              <a:rPr lang="en-US" sz="1200" kern="120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146058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dirty="0"/>
          </a:p>
        </p:txBody>
      </p:sp>
    </p:spTree>
    <p:extLst>
      <p:ext uri="{BB962C8B-B14F-4D97-AF65-F5344CB8AC3E}">
        <p14:creationId xmlns:p14="http://schemas.microsoft.com/office/powerpoint/2010/main" val="2652845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example to use GitLab? Should we even have this part? Stress getting things generally in order so they are adaptable to ECP CI.</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dirty="0"/>
          </a:p>
        </p:txBody>
      </p:sp>
    </p:spTree>
    <p:extLst>
      <p:ext uri="{BB962C8B-B14F-4D97-AF65-F5344CB8AC3E}">
        <p14:creationId xmlns:p14="http://schemas.microsoft.com/office/powerpoint/2010/main" val="169089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dropping this slide?</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dirty="0"/>
          </a:p>
        </p:txBody>
      </p:sp>
    </p:spTree>
    <p:extLst>
      <p:ext uri="{BB962C8B-B14F-4D97-AF65-F5344CB8AC3E}">
        <p14:creationId xmlns:p14="http://schemas.microsoft.com/office/powerpoint/2010/main" val="2989110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112342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might be tempted to get overly creative with test cases, or turn every possible scenario into a test.  This can be counterproductive.  Time spent on creating, maintaining, and interpreting tests takes team resources.  Ideally, tests are either  closely aligned with the science objectives for single domain codes, in which case the tests themselves provide baselines, and are motivating to create and maintain.  If testing goes too far away from that, it can distract the project away from achieving its next great features. Or, for  multi-domain general purpose code the collection of tests should maximize coverage while </a:t>
            </a:r>
            <a:r>
              <a:rPr lang="en-US" sz="1200" kern="1200" dirty="0" err="1">
                <a:solidFill>
                  <a:schemeClr val="tx1"/>
                </a:solidFill>
                <a:effectLst/>
                <a:latin typeface="+mn-lt"/>
                <a:ea typeface="+mn-ea"/>
                <a:cs typeface="+mn-cs"/>
              </a:rPr>
              <a:t>minizing</a:t>
            </a:r>
            <a:r>
              <a:rPr lang="en-US" sz="1200" kern="1200" dirty="0">
                <a:solidFill>
                  <a:schemeClr val="tx1"/>
                </a:solidFill>
                <a:effectLst/>
                <a:latin typeface="+mn-lt"/>
                <a:ea typeface="+mn-ea"/>
                <a:cs typeface="+mn-cs"/>
              </a:rPr>
              <a:t> the cost of developing and running the tests.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if there is not enough testing, then defects in the code can slip through.  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5</a:t>
            </a:fld>
            <a:endParaRPr lang="en-US"/>
          </a:p>
        </p:txBody>
      </p:sp>
    </p:spTree>
    <p:extLst>
      <p:ext uri="{BB962C8B-B14F-4D97-AF65-F5344CB8AC3E}">
        <p14:creationId xmlns:p14="http://schemas.microsoft.com/office/powerpoint/2010/main" val="2187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64593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users might assume the overlap region between processors is communicated correctly during a halo exchange.  If there's no test that tries this out with varying halo size, there's no way to know when that assumption breaks down.</a:t>
            </a:r>
          </a:p>
          <a:p>
            <a:r>
              <a:rPr lang="en-US" sz="1200" kern="1200" dirty="0">
                <a:solidFill>
                  <a:schemeClr val="tx1"/>
                </a:solidFill>
                <a:effectLst/>
                <a:latin typeface="+mn-lt"/>
                <a:ea typeface="+mn-ea"/>
                <a:cs typeface="+mn-cs"/>
              </a:rPr>
              <a:t>This line of thought leads to the idea of a team meeting focused specifically on creating a "testing plan".  The goal of such a meeting is to clearly map out the expected use of the code.  What parts of the code are critical to long-term stability?  Who on your team should be responsible for ensuring each piece works?  Are there additional difficulties coming from interacting modules?  How can these be reasonably addressed with example use cases?</a:t>
            </a:r>
          </a:p>
        </p:txBody>
      </p:sp>
      <p:sp>
        <p:nvSpPr>
          <p:cNvPr id="4" name="Slide Number Placeholder 3"/>
          <p:cNvSpPr>
            <a:spLocks noGrp="1"/>
          </p:cNvSpPr>
          <p:nvPr>
            <p:ph type="sldNum" sz="quarter" idx="10"/>
          </p:nvPr>
        </p:nvSpPr>
        <p:spPr/>
        <p:txBody>
          <a:bodyPr/>
          <a:lstStyle/>
          <a:p>
            <a:fld id="{A546EF7F-2180-5947-8246-D3E867E2B048}" type="slidenum">
              <a:rPr lang="en-US" smtClean="0"/>
              <a:t>7</a:t>
            </a:fld>
            <a:endParaRPr lang="en-US"/>
          </a:p>
        </p:txBody>
      </p:sp>
    </p:spTree>
    <p:extLst>
      <p:ext uri="{BB962C8B-B14F-4D97-AF65-F5344CB8AC3E}">
        <p14:creationId xmlns:p14="http://schemas.microsoft.com/office/powerpoint/2010/main" val="244784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286043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those general guidelines in mind, let's get down to some specific examples from the collected experiences of our team members.  Many of these come from </a:t>
            </a:r>
            <a:r>
              <a:rPr lang="en-US" sz="1200" kern="1200" dirty="0" err="1">
                <a:solidFill>
                  <a:schemeClr val="tx1"/>
                </a:solidFill>
                <a:effectLst/>
                <a:latin typeface="+mn-lt"/>
                <a:ea typeface="+mn-ea"/>
                <a:cs typeface="+mn-cs"/>
              </a:rPr>
              <a:t>Anshu</a:t>
            </a:r>
            <a:r>
              <a:rPr lang="en-US" sz="1200" kern="1200" dirty="0">
                <a:solidFill>
                  <a:schemeClr val="tx1"/>
                </a:solidFill>
                <a:effectLst/>
                <a:latin typeface="+mn-lt"/>
                <a:ea typeface="+mn-ea"/>
                <a:cs typeface="+mn-cs"/>
              </a:rPr>
              <a:t> Dubey's work with the E3SM and Flash codes.  Example 1 is an ideal case.  You're developing a new code, and develop your diagnostics as your developing the code itself.  Taking the extra time to harden those diagnostics into a test suite will save you headaches later.  You'll likely have a lot of comparisons against known, expected solutions.  You should try and make things as granular as possible, though.  The scaffolding idea, discussed later, finds a way to "build up" a program, testing each new piece.  Remember to inject errors, so that you know your code will discover </a:t>
            </a:r>
            <a:r>
              <a:rPr lang="en-US" sz="1200" kern="1200" dirty="0" err="1">
                <a:solidFill>
                  <a:schemeClr val="tx1"/>
                </a:solidFill>
                <a:effectLst/>
                <a:latin typeface="+mn-lt"/>
                <a:ea typeface="+mn-ea"/>
                <a:cs typeface="+mn-cs"/>
              </a:rPr>
              <a:t>erroroneous</a:t>
            </a:r>
            <a:r>
              <a:rPr lang="en-US" sz="1200" kern="1200" dirty="0">
                <a:solidFill>
                  <a:schemeClr val="tx1"/>
                </a:solidFill>
                <a:effectLst/>
                <a:latin typeface="+mn-lt"/>
                <a:ea typeface="+mn-ea"/>
                <a:cs typeface="+mn-cs"/>
              </a:rPr>
              <a:t> input correctly.  As the package gets more complex, it's non-trivial to devise good tests.  Nevertheless, good tests are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Proper testing procedures can also help encourage new contributors.  Only recently, I had this experience contributing a feature to the "</a:t>
            </a:r>
            <a:r>
              <a:rPr lang="en-US" sz="1200" kern="1200" dirty="0" err="1">
                <a:solidFill>
                  <a:schemeClr val="tx1"/>
                </a:solidFill>
                <a:effectLst/>
                <a:latin typeface="+mn-lt"/>
                <a:ea typeface="+mn-ea"/>
                <a:cs typeface="+mn-cs"/>
              </a:rPr>
              <a:t>alpaka</a:t>
            </a:r>
            <a:r>
              <a:rPr lang="en-US" sz="1200" kern="1200" dirty="0">
                <a:solidFill>
                  <a:schemeClr val="tx1"/>
                </a:solidFill>
                <a:effectLst/>
                <a:latin typeface="+mn-lt"/>
                <a:ea typeface="+mn-ea"/>
                <a:cs typeface="+mn-cs"/>
              </a:rPr>
              <a:t>" code.  The first thing I did was check that the team wanted the feature.  Then I ran their test suite locally.  Everything worked, and then I could build my feature one line at a time – testing everything.  When I finally pushed it to the main repository, I was sure it was something the team onboard with, and that could be easily shown to work well.</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18892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2851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98950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1016/j.cpc.2019.01.006"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45/3480935"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cl.utk.edu/~hanzt/tmp/PerformanceDatabase.pdf" TargetMode="Externa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hyperlink" Target="https://jointcenterforsatellitedataassimilation-jedi-docs.readthedocs-hosted.com/en/1.3.0/using/jedi_environment/singularity.html" TargetMode="External"/><Relationship Id="rId7" Type="http://schemas.openxmlformats.org/officeDocument/2006/relationships/image" Target="../media/image32.png"/><Relationship Id="rId2" Type="http://schemas.openxmlformats.org/officeDocument/2006/relationships/hyperlink" Target="https://jointcenterforsatellitedataassimilation-jedi-docs.readthedocs-hosted.com/" TargetMode="Externa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tps://jointcenterforsatellitedataassimilation-jedi-docs.readthedocs-hosted.com/en/1.3.0/using/jedi_environment/vagrant.html" TargetMode="External"/><Relationship Id="rId4" Type="http://schemas.openxmlformats.org/officeDocument/2006/relationships/hyperlink" Target="https://jointcenterforsatellitedataassimilation-jedi-docs.readthedocs-hosted.com/en/1.3.0/using/jedi_environment/charlieclou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pack.readthedocs.io/en/latest/containers.html" TargetMode="External"/><Relationship Id="rId2" Type="http://schemas.openxmlformats.org/officeDocument/2006/relationships/hyperlink" Target="https://docs.docker.com/build/ci/" TargetMode="External"/><Relationship Id="rId1" Type="http://schemas.openxmlformats.org/officeDocument/2006/relationships/slideLayout" Target="../slideLayouts/slideLayout7.xml"/><Relationship Id="rId5" Type="http://schemas.openxmlformats.org/officeDocument/2006/relationships/hyperlink" Target="https://docs.github.com/en/actions/using-jobs/running-jobs-in-a-container" TargetMode="External"/><Relationship Id="rId4" Type="http://schemas.openxmlformats.org/officeDocument/2006/relationships/hyperlink" Target="https://supercontainers.github.io/sc20-tutorial/07.spack/index.html"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cristianadam.eu/20200113/speeding-up-c-plus-plus-github-actions-using-ccach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a:spcBef>
                <a:spcPts val="2000"/>
              </a:spcBef>
            </a:pPr>
            <a:r>
              <a:rPr lang="en-US" sz="2000" b="0" i="0" dirty="0">
                <a:solidFill>
                  <a:srgbClr val="111111"/>
                </a:solidFill>
                <a:effectLst/>
                <a:latin typeface="+mj-lt"/>
              </a:rPr>
              <a:t>Software Practices for Better Science: Testing, Reproducibility, and Documentation tutorial @ Exascale Computing Project Tutorial Days</a:t>
            </a:r>
            <a:endParaRPr lang="en-US" sz="2000" dirty="0">
              <a:latin typeface="+mj-lt"/>
            </a:endParaRP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1123035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Test Development For a New Code</a:t>
            </a:r>
          </a:p>
        </p:txBody>
      </p:sp>
      <p:sp>
        <p:nvSpPr>
          <p:cNvPr id="3" name="Content Placeholder 2"/>
          <p:cNvSpPr>
            <a:spLocks noGrp="1"/>
          </p:cNvSpPr>
          <p:nvPr>
            <p:ph sz="quarter" idx="1"/>
          </p:nvPr>
        </p:nvSpPr>
        <p:spPr>
          <a:xfrm>
            <a:off x="685318" y="1494984"/>
            <a:ext cx="9192974" cy="3868031"/>
          </a:xfrm>
        </p:spPr>
        <p:txBody>
          <a:bodyPr>
            <a:normAutofit fontScale="85000" lnSpcReduction="20000"/>
          </a:bodyPr>
          <a:lstStyle/>
          <a:p>
            <a:r>
              <a:rPr lang="en-US" sz="3600" dirty="0"/>
              <a:t>Development of tests and diagnostics goes hand-in-hand with code development</a:t>
            </a:r>
          </a:p>
          <a:p>
            <a:pPr lvl="1"/>
            <a:endParaRPr lang="en-US" sz="3200" dirty="0"/>
          </a:p>
          <a:p>
            <a:pPr lvl="1"/>
            <a:r>
              <a:rPr lang="en-US" sz="3200" dirty="0"/>
              <a:t> Compare against simpler analytical or semi-analytical solutions</a:t>
            </a:r>
          </a:p>
          <a:p>
            <a:pPr lvl="1"/>
            <a:r>
              <a:rPr lang="en-US" sz="3200" dirty="0"/>
              <a:t> Build granularity into testing</a:t>
            </a:r>
          </a:p>
          <a:p>
            <a:pPr lvl="1"/>
            <a:r>
              <a:rPr lang="en-US" sz="3200" dirty="0"/>
              <a:t> Use scaffolding ideas to build confidence </a:t>
            </a:r>
          </a:p>
          <a:p>
            <a:pPr lvl="1"/>
            <a:r>
              <a:rPr lang="en-US" sz="3200" dirty="0"/>
              <a:t> Always inject errors to verify that the test is w</a:t>
            </a:r>
            <a:r>
              <a:rPr lang="en-US" sz="2800" dirty="0"/>
              <a:t>orking</a:t>
            </a:r>
          </a:p>
          <a:p>
            <a:pPr lvl="1"/>
            <a:r>
              <a:rPr lang="en-US" sz="3200" dirty="0"/>
              <a:t> Non-trivial to devise good tests, but extremely important</a:t>
            </a:r>
          </a:p>
        </p:txBody>
      </p:sp>
    </p:spTree>
    <p:extLst>
      <p:ext uri="{BB962C8B-B14F-4D97-AF65-F5344CB8AC3E}">
        <p14:creationId xmlns:p14="http://schemas.microsoft.com/office/powerpoint/2010/main" val="3893068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Example 2:</a:t>
            </a:r>
          </a:p>
          <a:p>
            <a:r>
              <a:rPr lang="en-US" dirty="0"/>
              <a:t>Test Development For a Legacy Code</a:t>
            </a:r>
          </a:p>
        </p:txBody>
      </p:sp>
    </p:spTree>
    <p:custDataLst>
      <p:tags r:id="rId1"/>
    </p:custDataLst>
    <p:extLst>
      <p:ext uri="{BB962C8B-B14F-4D97-AF65-F5344CB8AC3E}">
        <p14:creationId xmlns:p14="http://schemas.microsoft.com/office/powerpoint/2010/main" val="143366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Example 3: Structuring Tests to pinpoint bugs</a:t>
            </a:r>
            <a:br>
              <a:rPr lang="en-US" dirty="0"/>
            </a:br>
            <a:endParaRPr lang="en-US" dirty="0"/>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Bottom-up picture </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66313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35827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Structured Testing</a:t>
            </a:r>
          </a:p>
        </p:txBody>
      </p:sp>
      <p:sp>
        <p:nvSpPr>
          <p:cNvPr id="5" name="Content Placeholder 4"/>
          <p:cNvSpPr>
            <a:spLocks noGrp="1"/>
          </p:cNvSpPr>
          <p:nvPr>
            <p:ph sz="quarter" idx="1"/>
          </p:nvPr>
        </p:nvSpPr>
        <p:spPr>
          <a:xfrm>
            <a:off x="496346" y="943897"/>
            <a:ext cx="4761454" cy="4893023"/>
          </a:xfrm>
        </p:spPr>
        <p:txBody>
          <a:bodyPr/>
          <a:lstStyle/>
          <a:p>
            <a:pPr marL="0" indent="0">
              <a:buNone/>
            </a:pPr>
            <a:r>
              <a:rPr lang="en-US" b="1" dirty="0"/>
              <a:t>Unit test for Grid halo cell fill</a:t>
            </a:r>
          </a:p>
          <a:p>
            <a:r>
              <a:rPr lang="en-US" dirty="0"/>
              <a:t>Verification of guard/ghost/halo  cell fill</a:t>
            </a:r>
          </a:p>
          <a:p>
            <a:r>
              <a:rPr lang="en-US" dirty="0"/>
              <a:t>Initialize field on interior cells (red)</a:t>
            </a:r>
          </a:p>
          <a:p>
            <a:r>
              <a:rPr lang="en-US" dirty="0"/>
              <a:t>Apply guard cell fill</a:t>
            </a:r>
          </a:p>
          <a:p>
            <a:r>
              <a:rPr lang="en-US" dirty="0"/>
              <a:t>Check for equivalence with known fill pattern</a:t>
            </a:r>
          </a:p>
        </p:txBody>
      </p:sp>
      <p:sp>
        <p:nvSpPr>
          <p:cNvPr id="6" name="Donut 5">
            <a:extLst>
              <a:ext uri="{FF2B5EF4-FFF2-40B4-BE49-F238E27FC236}">
                <a16:creationId xmlns:a16="http://schemas.microsoft.com/office/drawing/2014/main" id="{AF11DFE6-1CA6-7B47-BB91-0A4FD7EE6189}"/>
              </a:ext>
            </a:extLst>
          </p:cNvPr>
          <p:cNvSpPr/>
          <p:nvPr/>
        </p:nvSpPr>
        <p:spPr>
          <a:xfrm>
            <a:off x="164373" y="4461000"/>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460999"/>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4880156" y="4969802"/>
            <a:ext cx="6229334" cy="433965"/>
          </a:xfrm>
          <a:prstGeom prst="rect">
            <a:avLst/>
          </a:prstGeom>
          <a:noFill/>
        </p:spPr>
        <p:txBody>
          <a:bodyPr wrap="none" lIns="118872" tIns="91440" rIns="118872" bIns="91440" rtlCol="0" anchor="ctr" anchorCtr="0">
            <a:spAutoFit/>
          </a:bodyPr>
          <a:lstStyle/>
          <a:p>
            <a:pPr algn="l">
              <a:lnSpc>
                <a:spcPct val="90000"/>
              </a:lnSpc>
            </a:pPr>
            <a:r>
              <a:rPr lang="en-US" dirty="0"/>
              <a:t>Next, build an EOS Test – is E(V,T) consistent with P(V,T)?</a:t>
            </a:r>
          </a:p>
        </p:txBody>
      </p:sp>
      <p:grpSp>
        <p:nvGrpSpPr>
          <p:cNvPr id="9" name="Group 8">
            <a:extLst>
              <a:ext uri="{FF2B5EF4-FFF2-40B4-BE49-F238E27FC236}">
                <a16:creationId xmlns:a16="http://schemas.microsoft.com/office/drawing/2014/main" id="{85793508-B53B-654E-95B1-E2E34F1DE3B4}"/>
              </a:ext>
            </a:extLst>
          </p:cNvPr>
          <p:cNvGrpSpPr/>
          <p:nvPr/>
        </p:nvGrpSpPr>
        <p:grpSpPr>
          <a:xfrm>
            <a:off x="6505642" y="2237359"/>
            <a:ext cx="2079986" cy="1631092"/>
            <a:chOff x="9658247" y="3805881"/>
            <a:chExt cx="2079986" cy="1631092"/>
          </a:xfrm>
        </p:grpSpPr>
        <p:sp>
          <p:nvSpPr>
            <p:cNvPr id="10" name="Rectangle 9">
              <a:extLst>
                <a:ext uri="{FF2B5EF4-FFF2-40B4-BE49-F238E27FC236}">
                  <a16:creationId xmlns:a16="http://schemas.microsoft.com/office/drawing/2014/main" id="{F1BC5DAF-FB6C-E846-8754-C13ADB909601}"/>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ectangle 10">
              <a:extLst>
                <a:ext uri="{FF2B5EF4-FFF2-40B4-BE49-F238E27FC236}">
                  <a16:creationId xmlns:a16="http://schemas.microsoft.com/office/drawing/2014/main" id="{674E4AB0-5EBC-A14F-93BE-2A60B4418EA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2" name="Group 11">
            <a:extLst>
              <a:ext uri="{FF2B5EF4-FFF2-40B4-BE49-F238E27FC236}">
                <a16:creationId xmlns:a16="http://schemas.microsoft.com/office/drawing/2014/main" id="{2348CE2A-6110-8E44-A7B1-762FE7CAAC53}"/>
              </a:ext>
            </a:extLst>
          </p:cNvPr>
          <p:cNvGrpSpPr/>
          <p:nvPr/>
        </p:nvGrpSpPr>
        <p:grpSpPr>
          <a:xfrm>
            <a:off x="7789106" y="1180370"/>
            <a:ext cx="2079986" cy="1631092"/>
            <a:chOff x="9658247" y="3805881"/>
            <a:chExt cx="2079986" cy="1631092"/>
          </a:xfrm>
        </p:grpSpPr>
        <p:sp>
          <p:nvSpPr>
            <p:cNvPr id="13" name="Rectangle 12">
              <a:extLst>
                <a:ext uri="{FF2B5EF4-FFF2-40B4-BE49-F238E27FC236}">
                  <a16:creationId xmlns:a16="http://schemas.microsoft.com/office/drawing/2014/main" id="{18E08F0C-3C42-FE43-817A-850D8252FDA8}"/>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4" name="Rectangle 13">
              <a:extLst>
                <a:ext uri="{FF2B5EF4-FFF2-40B4-BE49-F238E27FC236}">
                  <a16:creationId xmlns:a16="http://schemas.microsoft.com/office/drawing/2014/main" id="{8E56C841-8950-C544-BBEF-292FA2BFD703}"/>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5" name="TextBox 14">
            <a:extLst>
              <a:ext uri="{FF2B5EF4-FFF2-40B4-BE49-F238E27FC236}">
                <a16:creationId xmlns:a16="http://schemas.microsoft.com/office/drawing/2014/main" id="{A8555D94-28CA-8244-A3F4-18ED0B844E35}"/>
              </a:ext>
            </a:extLst>
          </p:cNvPr>
          <p:cNvSpPr txBox="1"/>
          <p:nvPr/>
        </p:nvSpPr>
        <p:spPr>
          <a:xfrm>
            <a:off x="8626426" y="2902167"/>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custDataLst>
      <p:tags r:id="rId1"/>
    </p:custDataLst>
    <p:extLst>
      <p:ext uri="{BB962C8B-B14F-4D97-AF65-F5344CB8AC3E}">
        <p14:creationId xmlns:p14="http://schemas.microsoft.com/office/powerpoint/2010/main" val="244237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4"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Example 3: Structured Testing</a:t>
            </a:r>
          </a:p>
        </p:txBody>
      </p:sp>
    </p:spTree>
    <p:custDataLst>
      <p:tags r:id="rId1"/>
    </p:custDataLst>
    <p:extLst>
      <p:ext uri="{BB962C8B-B14F-4D97-AF65-F5344CB8AC3E}">
        <p14:creationId xmlns:p14="http://schemas.microsoft.com/office/powerpoint/2010/main" val="21778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Example 3: Structured Testing</a:t>
            </a:r>
          </a:p>
        </p:txBody>
      </p:sp>
    </p:spTree>
    <p:extLst>
      <p:ext uri="{BB962C8B-B14F-4D97-AF65-F5344CB8AC3E}">
        <p14:creationId xmlns:p14="http://schemas.microsoft.com/office/powerpoint/2010/main" val="2981466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Coverage Matrix (</a:t>
            </a:r>
            <a:r>
              <a:rPr lang="en-US" dirty="0" err="1"/>
              <a:t>Interoperabilities</a:t>
            </a:r>
            <a:r>
              <a:rPr lang="en-US" dirty="0"/>
              <a:t>)</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292027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903D65-8FB0-400B-839C-D6202AD9B225}"/>
              </a:ext>
            </a:extLst>
          </p:cNvPr>
          <p:cNvSpPr>
            <a:spLocks noGrp="1"/>
          </p:cNvSpPr>
          <p:nvPr>
            <p:ph type="title"/>
          </p:nvPr>
        </p:nvSpPr>
        <p:spPr>
          <a:xfrm>
            <a:off x="365760" y="411480"/>
            <a:ext cx="11372473" cy="914400"/>
          </a:xfrm>
        </p:spPr>
        <p:txBody>
          <a:bodyPr/>
          <a:lstStyle/>
          <a:p>
            <a:r>
              <a:rPr lang="en-US" dirty="0"/>
              <a:t>Testing Takeaways</a:t>
            </a:r>
          </a:p>
        </p:txBody>
      </p:sp>
      <p:sp>
        <p:nvSpPr>
          <p:cNvPr id="4" name="Content Placeholder 3">
            <a:extLst>
              <a:ext uri="{FF2B5EF4-FFF2-40B4-BE49-F238E27FC236}">
                <a16:creationId xmlns:a16="http://schemas.microsoft.com/office/drawing/2014/main" id="{06B62A54-66D8-47E6-BEFA-291A99FA5358}"/>
              </a:ext>
            </a:extLst>
          </p:cNvPr>
          <p:cNvSpPr>
            <a:spLocks noGrp="1"/>
          </p:cNvSpPr>
          <p:nvPr>
            <p:ph idx="1"/>
          </p:nvPr>
        </p:nvSpPr>
        <p:spPr>
          <a:xfrm>
            <a:off x="365760" y="1737360"/>
            <a:ext cx="11369809" cy="4047778"/>
          </a:xfrm>
        </p:spPr>
        <p:txBody>
          <a:bodyPr/>
          <a:lstStyle/>
          <a:p>
            <a:r>
              <a:rPr lang="en-US" dirty="0"/>
              <a:t>Context: understand testing needs and costs</a:t>
            </a:r>
          </a:p>
          <a:p>
            <a:r>
              <a:rPr lang="en-US" dirty="0"/>
              <a:t>Devise tests to enable quick pinpointing of errors through reasoning about their behavior</a:t>
            </a:r>
          </a:p>
          <a:p>
            <a:r>
              <a:rPr lang="en-US" dirty="0"/>
              <a:t>test at various granularities – bottom-up (UNIT/verification) through top-down (integration/validation)</a:t>
            </a:r>
          </a:p>
          <a:p>
            <a:r>
              <a:rPr lang="en-US" dirty="0"/>
              <a:t>Tests at various complexities – CI vs. regression</a:t>
            </a:r>
          </a:p>
          <a:p>
            <a:r>
              <a:rPr lang="en-US" dirty="0"/>
              <a:t>Maintain a holistic validation strategy: think globally, act locally</a:t>
            </a:r>
          </a:p>
          <a:p>
            <a:pPr marL="0" indent="0">
              <a:buNone/>
            </a:pPr>
            <a:r>
              <a:rPr lang="en-US" dirty="0"/>
              <a:t>…….Questions ?</a:t>
            </a:r>
          </a:p>
        </p:txBody>
      </p:sp>
    </p:spTree>
    <p:extLst>
      <p:ext uri="{BB962C8B-B14F-4D97-AF65-F5344CB8AC3E}">
        <p14:creationId xmlns:p14="http://schemas.microsoft.com/office/powerpoint/2010/main" val="356321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David M. Rogers, and Gregory R. Watson, Software Practices for Better Science: Testing, Reproducibility, and Documentation tutorial, in Exascale Computing Project Tutorial Days, online, 2023. DOI: </a:t>
            </a:r>
            <a:r>
              <a:rPr lang="en-US" sz="1600" b="0" i="0" u="none" strike="noStrike" dirty="0">
                <a:solidFill>
                  <a:srgbClr val="2A7AE2"/>
                </a:solidFill>
                <a:effectLst/>
                <a:latin typeface="+mn-lt"/>
                <a:hlinkClick r:id="rId4"/>
              </a:rPr>
              <a:t>10.6084/m9.figshare.21989507</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a:t>
            </a:r>
            <a:r>
              <a:rPr lang="en-US" sz="1600"/>
              <a:t>in </a:t>
            </a:r>
            <a:r>
              <a:rPr lang="en-US" sz="1600" b="0" i="0">
                <a:solidFill>
                  <a:srgbClr val="111111"/>
                </a:solidFill>
                <a:effectLst/>
                <a:latin typeface="+mn-lt"/>
              </a:rPr>
              <a:t>Software Practices for Better Science: Testing, Reproducibility, and Documentation tutorial</a:t>
            </a:r>
            <a:r>
              <a:rPr lang="en-US" sz="1600"/>
              <a:t>, </a:t>
            </a:r>
            <a:r>
              <a:rPr lang="en-US" sz="1600" dirty="0"/>
              <a:t>…</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50592" y="1452964"/>
            <a:ext cx="5066852" cy="4581553"/>
          </a:xfrm>
        </p:spPr>
        <p:txBody>
          <a:bodyPr/>
          <a:lstStyle/>
          <a:p>
            <a:r>
              <a:rPr lang="en-US" dirty="0">
                <a:solidFill>
                  <a:schemeClr val="bg2">
                    <a:lumMod val="50000"/>
                  </a:schemeClr>
                </a:solidFill>
              </a:rPr>
              <a:t>Testing</a:t>
            </a:r>
          </a:p>
          <a:p>
            <a:pPr lvl="1"/>
            <a:r>
              <a:rPr lang="en-US" dirty="0">
                <a:solidFill>
                  <a:schemeClr val="bg2">
                    <a:lumMod val="50000"/>
                  </a:schemeClr>
                </a:solidFill>
              </a:rPr>
              <a:t>Guidelines</a:t>
            </a:r>
          </a:p>
          <a:p>
            <a:pPr lvl="1"/>
            <a:r>
              <a:rPr lang="en-US" dirty="0">
                <a:solidFill>
                  <a:schemeClr val="bg2">
                    <a:lumMod val="50000"/>
                  </a:schemeClr>
                </a:solidFill>
              </a:rPr>
              <a:t>Examples</a:t>
            </a:r>
          </a:p>
          <a:p>
            <a:pPr lvl="1"/>
            <a:r>
              <a:rPr lang="en-US" dirty="0">
                <a:solidFill>
                  <a:schemeClr val="bg2">
                    <a:lumMod val="50000"/>
                  </a:schemeClr>
                </a:solidFill>
              </a:rPr>
              <a:t>Bugs / Docs / Issue interactions - Where, Who and How</a:t>
            </a:r>
          </a:p>
          <a:p>
            <a:pPr lvl="1"/>
            <a:r>
              <a:rPr lang="en-US" dirty="0">
                <a:solidFill>
                  <a:schemeClr val="bg2">
                    <a:lumMod val="50000"/>
                  </a:schemeClr>
                </a:solidFill>
              </a:rPr>
              <a:t>Test Development Examples</a:t>
            </a:r>
          </a:p>
        </p:txBody>
      </p:sp>
      <p:sp>
        <p:nvSpPr>
          <p:cNvPr id="7" name="Content Placeholder 2">
            <a:extLst>
              <a:ext uri="{FF2B5EF4-FFF2-40B4-BE49-F238E27FC236}">
                <a16:creationId xmlns:a16="http://schemas.microsoft.com/office/drawing/2014/main" id="{2C3F4FE1-9C6C-36F8-1EA2-ACEC57764B77}"/>
              </a:ext>
            </a:extLst>
          </p:cNvPr>
          <p:cNvSpPr txBox="1">
            <a:spLocks/>
          </p:cNvSpPr>
          <p:nvPr/>
        </p:nvSpPr>
        <p:spPr bwMode="auto">
          <a:xfrm>
            <a:off x="6366249" y="1325880"/>
            <a:ext cx="4982019" cy="43475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CI</a:t>
            </a:r>
          </a:p>
          <a:p>
            <a:pPr lvl="1"/>
            <a:r>
              <a:rPr lang="en-US" dirty="0"/>
              <a:t>Definitions</a:t>
            </a:r>
          </a:p>
          <a:p>
            <a:pPr lvl="1"/>
            <a:r>
              <a:rPr lang="en-US" dirty="0"/>
              <a:t>Process outline</a:t>
            </a:r>
          </a:p>
          <a:p>
            <a:pPr lvl="1"/>
            <a:r>
              <a:rPr lang="en-US" dirty="0"/>
              <a:t>Examples from Open Projects</a:t>
            </a:r>
          </a:p>
          <a:p>
            <a:pPr lvl="2"/>
            <a:r>
              <a:rPr lang="en-US" dirty="0" err="1"/>
              <a:t>WarpX</a:t>
            </a:r>
            <a:endParaRPr lang="en-US" dirty="0"/>
          </a:p>
          <a:p>
            <a:pPr lvl="2"/>
            <a:r>
              <a:rPr lang="en-US" dirty="0"/>
              <a:t>Ginkgo</a:t>
            </a:r>
          </a:p>
          <a:p>
            <a:pPr lvl="2"/>
            <a:r>
              <a:rPr lang="en-US" dirty="0"/>
              <a:t>JEDI</a:t>
            </a:r>
          </a:p>
          <a:p>
            <a:pPr lvl="1"/>
            <a:r>
              <a:rPr lang="en-US" dirty="0"/>
              <a:t>Hints from the front lines</a:t>
            </a:r>
          </a:p>
          <a:p>
            <a:pPr lvl="1"/>
            <a:r>
              <a:rPr lang="en-US" dirty="0"/>
              <a:t>Summary: Team experiences with CI</a:t>
            </a:r>
          </a:p>
          <a:p>
            <a:endParaRPr lang="en-US" dirty="0"/>
          </a:p>
        </p:txBody>
      </p:sp>
    </p:spTree>
    <p:extLst>
      <p:ext uri="{BB962C8B-B14F-4D97-AF65-F5344CB8AC3E}">
        <p14:creationId xmlns:p14="http://schemas.microsoft.com/office/powerpoint/2010/main" val="3394032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Documentation Driven Development vs. Automated Testing vs. CI</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224663"/>
            <a:ext cx="11457305" cy="4773507"/>
          </a:xfrm>
        </p:spPr>
        <p:txBody>
          <a:bodyPr/>
          <a:lstStyle/>
          <a:p>
            <a:r>
              <a:rPr lang="en-US" sz="2000" b="1" i="1" dirty="0"/>
              <a:t>Documentation Driven Development: </a:t>
            </a:r>
            <a:r>
              <a:rPr lang="en-US" sz="2000" dirty="0"/>
              <a:t>A development methodology where documentation is written before the code</a:t>
            </a:r>
          </a:p>
          <a:p>
            <a:pPr lvl="1"/>
            <a:r>
              <a:rPr lang="en-US" sz="1800" dirty="0"/>
              <a:t>Forces design of functional units of code before solving implementation details</a:t>
            </a:r>
          </a:p>
          <a:p>
            <a:pPr lvl="1"/>
            <a:r>
              <a:rPr lang="en-US" sz="1800" dirty="0"/>
              <a:t>May be combined with test-driven development</a:t>
            </a:r>
          </a:p>
          <a:p>
            <a:r>
              <a:rPr lang="en-US" sz="2000" b="1" i="1" dirty="0"/>
              <a:t>Automated Testing</a:t>
            </a:r>
            <a:r>
              <a:rPr lang="en-US" sz="2000" dirty="0"/>
              <a:t>: Software that automatically performs tests on a regular basis and reliably detects and reports anomalous behaviors/outcomes.</a:t>
            </a:r>
          </a:p>
          <a:p>
            <a:pPr lvl="1"/>
            <a:r>
              <a:rPr lang="en-US" sz="1800" dirty="0"/>
              <a:t>Examples: Auto-test, CTest/CDash, nightly testing, etc.</a:t>
            </a:r>
          </a:p>
          <a:p>
            <a:pPr lvl="1"/>
            <a:r>
              <a:rPr lang="en-US" sz="1800" dirty="0"/>
              <a:t>May live “next to” your development workflow</a:t>
            </a:r>
          </a:p>
          <a:p>
            <a:pPr lvl="1"/>
            <a:r>
              <a:rPr lang="en-US" sz="1800" dirty="0"/>
              <a:t>Potential issues: change attribution, timeliness of results, multiple branches of development</a:t>
            </a:r>
          </a:p>
          <a:p>
            <a:r>
              <a:rPr lang="en-US" sz="2000" b="1" i="1" dirty="0"/>
              <a:t>Continuous Integration (CI)</a:t>
            </a:r>
            <a:r>
              <a:rPr lang="en-US" sz="2000" dirty="0"/>
              <a:t>: automated testing performed at high frequency and fine granularity</a:t>
            </a:r>
          </a:p>
          <a:p>
            <a:pPr lvl="1"/>
            <a:r>
              <a:rPr lang="en-US" sz="1800" dirty="0"/>
              <a:t>Aimed at preventing code changes from breaking key branches of development (e.g. main)</a:t>
            </a:r>
          </a:p>
          <a:p>
            <a:pPr lvl="1"/>
            <a:r>
              <a:rPr lang="en-US" sz="1800" dirty="0"/>
              <a:t>Lives “within” your development workflow</a:t>
            </a:r>
          </a:p>
          <a:p>
            <a:pPr lvl="1"/>
            <a:r>
              <a:rPr lang="en-US" sz="1800" dirty="0"/>
              <a:t>Potential issues: extreme automation, test granularity, coverage, 3</a:t>
            </a:r>
            <a:r>
              <a:rPr lang="en-US" sz="1800" baseline="30000" dirty="0"/>
              <a:t>rd</a:t>
            </a:r>
            <a:r>
              <a:rPr lang="en-US" sz="1800" dirty="0"/>
              <a:t>-party services/resources </a:t>
            </a:r>
          </a:p>
        </p:txBody>
      </p:sp>
    </p:spTree>
    <p:extLst>
      <p:ext uri="{BB962C8B-B14F-4D97-AF65-F5344CB8AC3E}">
        <p14:creationId xmlns:p14="http://schemas.microsoft.com/office/powerpoint/2010/main" val="2331209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120140"/>
            <a:ext cx="5588582" cy="525780"/>
          </a:xfrm>
        </p:spPr>
        <p:txBody>
          <a:bodyPr anchor="ctr"/>
          <a:lstStyle/>
          <a:p>
            <a:pPr algn="ctr"/>
            <a:r>
              <a:rPr lang="en-US" dirty="0"/>
              <a:t>Common situations</a:t>
            </a:r>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64746" y="1829570"/>
            <a:ext cx="5588582" cy="4299450"/>
          </a:xfrm>
        </p:spPr>
        <p:txBody>
          <a:bodyPr>
            <a:noAutofit/>
          </a:bodyPr>
          <a:lstStyle/>
          <a:p>
            <a:r>
              <a:rPr lang="en-US" sz="1800" dirty="0"/>
              <a:t>Just getting started</a:t>
            </a:r>
          </a:p>
          <a:p>
            <a:pPr lvl="1"/>
            <a:r>
              <a:rPr lang="en-US" sz="1600" dirty="0"/>
              <a:t>Many technologies/choices; often in the ”cloud”</a:t>
            </a:r>
          </a:p>
          <a:p>
            <a:pPr lvl="1"/>
            <a:r>
              <a:rPr lang="en-US" sz="1600" dirty="0"/>
              <a:t>Solution: start small, simple, build up</a:t>
            </a:r>
          </a:p>
          <a:p>
            <a:r>
              <a:rPr lang="en-US" sz="1800" dirty="0"/>
              <a:t>Developing suitable tests</a:t>
            </a:r>
          </a:p>
          <a:p>
            <a:pPr lvl="1"/>
            <a:r>
              <a:rPr lang="en-US" sz="1600" dirty="0"/>
              <a:t>Many project’s existing tests not suitable for CI</a:t>
            </a:r>
          </a:p>
          <a:p>
            <a:pPr lvl="1"/>
            <a:r>
              <a:rPr lang="en-US" sz="1600" dirty="0"/>
              <a:t>CI testing is a balance of thoroughness and responsiveness</a:t>
            </a:r>
          </a:p>
          <a:p>
            <a:pPr lvl="1"/>
            <a:r>
              <a:rPr lang="en-US" sz="1600" dirty="0"/>
              <a:t>Solution: Simplify/refactor and/or sub-setting test suite</a:t>
            </a:r>
          </a:p>
          <a:p>
            <a:r>
              <a:rPr lang="en-US" sz="1800" dirty="0"/>
              <a:t>Ensuring sufficient coverage</a:t>
            </a:r>
          </a:p>
          <a:p>
            <a:pPr lvl="1"/>
            <a:r>
              <a:rPr lang="en-US" sz="1600" dirty="0"/>
              <a:t>Some changes to code never get tested – CI can provide a false sense of security</a:t>
            </a:r>
          </a:p>
          <a:p>
            <a:pPr lvl="1"/>
            <a:r>
              <a:rPr lang="en-US" sz="1600"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08962" y="1120140"/>
            <a:ext cx="5531934" cy="525780"/>
          </a:xfrm>
        </p:spPr>
        <p:txBody>
          <a:bodyPr anchor="ctr"/>
          <a:lstStyle/>
          <a:p>
            <a:pPr algn="ctr"/>
            <a:r>
              <a:rPr lang="en-US" dirty="0"/>
              <a:t>Advanced situations</a:t>
            </a:r>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08962" y="1829570"/>
            <a:ext cx="5531934" cy="3908290"/>
          </a:xfrm>
        </p:spPr>
        <p:txBody>
          <a:bodyPr>
            <a:noAutofit/>
          </a:bodyPr>
          <a:lstStyle/>
          <a:p>
            <a:r>
              <a:rPr lang="en-US" sz="1800" dirty="0"/>
              <a:t>Defining failure for </a:t>
            </a:r>
            <a:r>
              <a:rPr lang="en-US" sz="1800" i="1" dirty="0"/>
              <a:t>many</a:t>
            </a:r>
            <a:r>
              <a:rPr lang="en-US" sz="1800" dirty="0"/>
              <a:t> configurations / inconsistent failures</a:t>
            </a:r>
          </a:p>
          <a:p>
            <a:pPr lvl="1"/>
            <a:r>
              <a:rPr lang="en-US" sz="1600" dirty="0"/>
              <a:t>Bit-for-bit (exact) match vs. fuzzy match</a:t>
            </a:r>
          </a:p>
          <a:p>
            <a:pPr lvl="1"/>
            <a:r>
              <a:rPr lang="en-US" sz="1600" dirty="0"/>
              <a:t>Solution: absolute/relative tolerances </a:t>
            </a:r>
            <a:r>
              <a:rPr lang="en-US" sz="1600" dirty="0">
                <a:sym typeface="Wingdings" pitchFamily="2" charset="2"/>
              </a:rPr>
              <a:t></a:t>
            </a:r>
            <a:r>
              <a:rPr lang="en-US" sz="1600" dirty="0"/>
              <a:t> AI/ML</a:t>
            </a:r>
          </a:p>
          <a:p>
            <a:r>
              <a:rPr lang="en-US" sz="1800" dirty="0"/>
              <a:t>Numerous 3</a:t>
            </a:r>
            <a:r>
              <a:rPr lang="en-US" sz="1800" baseline="30000" dirty="0"/>
              <a:t>rd</a:t>
            </a:r>
            <a:r>
              <a:rPr lang="en-US" sz="1800" dirty="0"/>
              <a:t> party libraries (TPLs)</a:t>
            </a:r>
          </a:p>
          <a:p>
            <a:pPr lvl="1"/>
            <a:r>
              <a:rPr lang="en-US" sz="1600" dirty="0"/>
              <a:t>Compiling takes too long</a:t>
            </a:r>
          </a:p>
          <a:p>
            <a:pPr lvl="1"/>
            <a:r>
              <a:rPr lang="en-US" sz="1600" dirty="0"/>
              <a:t>Solution: cache pre-built TPLs, containers</a:t>
            </a:r>
          </a:p>
          <a:p>
            <a:r>
              <a:rPr lang="en-US" sz="1800" dirty="0"/>
              <a:t>Performance testing</a:t>
            </a:r>
          </a:p>
          <a:p>
            <a:pPr lvl="1"/>
            <a:r>
              <a:rPr lang="en-US" sz="1600" dirty="0"/>
              <a:t>Avoid time-, space-, scaling-performance degradation</a:t>
            </a:r>
          </a:p>
          <a:p>
            <a:pPr lvl="1"/>
            <a:r>
              <a:rPr lang="en-US" sz="1600" dirty="0"/>
              <a:t>Solution: Performance instrumentation and </a:t>
            </a:r>
            <a:r>
              <a:rPr lang="en-US" sz="1600" i="1" dirty="0"/>
              <a:t>scheduled</a:t>
            </a:r>
            <a:r>
              <a:rPr lang="en-US" sz="1600" dirty="0"/>
              <a:t> testing </a:t>
            </a:r>
          </a:p>
          <a:p>
            <a:pPr lvl="1"/>
            <a:endParaRPr lang="en-US" dirty="0"/>
          </a:p>
          <a:p>
            <a:endParaRPr lang="en-US" dirty="0"/>
          </a:p>
        </p:txBody>
      </p:sp>
    </p:spTree>
    <p:extLst>
      <p:ext uri="{BB962C8B-B14F-4D97-AF65-F5344CB8AC3E}">
        <p14:creationId xmlns:p14="http://schemas.microsoft.com/office/powerpoint/2010/main" val="269476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Resources </a:t>
            </a:r>
          </a:p>
          <a:p>
            <a:pPr lvl="1"/>
            <a:r>
              <a:rPr lang="en-US" dirty="0"/>
              <a:t>GitHub, </a:t>
            </a:r>
            <a:r>
              <a:rPr lang="en-US" dirty="0" err="1"/>
              <a:t>BitBucket</a:t>
            </a:r>
            <a:r>
              <a:rPr lang="en-US" dirty="0"/>
              <a:t>, GitLab, etc. provide shared runners</a:t>
            </a:r>
          </a:p>
          <a:p>
            <a:pPr lvl="1"/>
            <a:r>
              <a:rPr lang="en-US" dirty="0"/>
              <a:t>AWS, Azure Pipelines have free tiers that can be used</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CADES @ ORNL, Bamboo @ LLNL, Jenkins @ ANL, Travis+CDash @ NERSC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300610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94604" y="5908856"/>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Where is CI?</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sp>
        <p:nvSpPr>
          <p:cNvPr id="5" name="Cloud 4">
            <a:extLst>
              <a:ext uri="{FF2B5EF4-FFF2-40B4-BE49-F238E27FC236}">
                <a16:creationId xmlns:a16="http://schemas.microsoft.com/office/drawing/2014/main" id="{FF94D852-131A-0142-B8B0-0452F1A53090}"/>
              </a:ext>
            </a:extLst>
          </p:cNvPr>
          <p:cNvSpPr/>
          <p:nvPr/>
        </p:nvSpPr>
        <p:spPr>
          <a:xfrm>
            <a:off x="7665269" y="411480"/>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endParaRPr lang="en-US" sz="2000" u="sng" dirty="0">
              <a:solidFill>
                <a:schemeClr val="bg1"/>
              </a:solidFill>
            </a:endParaRPr>
          </a:p>
        </p:txBody>
      </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2770747" y="2201766"/>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
        <p:nvSpPr>
          <p:cNvPr id="13" name="Arc 12">
            <a:extLst>
              <a:ext uri="{FF2B5EF4-FFF2-40B4-BE49-F238E27FC236}">
                <a16:creationId xmlns:a16="http://schemas.microsoft.com/office/drawing/2014/main" id="{508D9E39-67C4-1F40-885A-14A5F5FBE393}"/>
              </a:ext>
            </a:extLst>
          </p:cNvPr>
          <p:cNvSpPr/>
          <p:nvPr/>
        </p:nvSpPr>
        <p:spPr>
          <a:xfrm>
            <a:off x="-673751" y="1909605"/>
            <a:ext cx="6768163" cy="4896822"/>
          </a:xfrm>
          <a:prstGeom prst="arc">
            <a:avLst>
              <a:gd name="adj1" fmla="val 16783515"/>
              <a:gd name="adj2" fmla="val 14616"/>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FAFF16C-8B1C-0F47-AF77-F36D931C0E07}"/>
              </a:ext>
            </a:extLst>
          </p:cNvPr>
          <p:cNvCxnSpPr/>
          <p:nvPr/>
        </p:nvCxnSpPr>
        <p:spPr>
          <a:xfrm flipV="1">
            <a:off x="3177292" y="1731818"/>
            <a:ext cx="5121581" cy="13015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388D7B-265B-3947-9495-10586AB76A8C}"/>
              </a:ext>
            </a:extLst>
          </p:cNvPr>
          <p:cNvCxnSpPr/>
          <p:nvPr/>
        </p:nvCxnSpPr>
        <p:spPr>
          <a:xfrm flipV="1">
            <a:off x="3115811" y="1425336"/>
            <a:ext cx="5121581" cy="130155"/>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2A9AB693-07B8-A04E-AD61-6B7B70745D46}"/>
              </a:ext>
            </a:extLst>
          </p:cNvPr>
          <p:cNvSpPr/>
          <p:nvPr/>
        </p:nvSpPr>
        <p:spPr>
          <a:xfrm>
            <a:off x="-688750" y="1527554"/>
            <a:ext cx="7196798" cy="5706569"/>
          </a:xfrm>
          <a:prstGeom prst="arc">
            <a:avLst>
              <a:gd name="adj1" fmla="val 16783515"/>
              <a:gd name="adj2" fmla="val 14616"/>
            </a:avLst>
          </a:prstGeom>
          <a:ln w="25400">
            <a:headEnd type="none"/>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a:extLst>
              <a:ext uri="{FF2B5EF4-FFF2-40B4-BE49-F238E27FC236}">
                <a16:creationId xmlns:a16="http://schemas.microsoft.com/office/drawing/2014/main" id="{8EDFD37D-1EA1-3549-AB95-B348A9BD09A6}"/>
              </a:ext>
            </a:extLst>
          </p:cNvPr>
          <p:cNvSpPr/>
          <p:nvPr/>
        </p:nvSpPr>
        <p:spPr>
          <a:xfrm>
            <a:off x="11343949" y="4567396"/>
            <a:ext cx="591639" cy="762000"/>
          </a:xfrm>
          <a:custGeom>
            <a:avLst/>
            <a:gdLst>
              <a:gd name="connsiteX0" fmla="*/ 0 w 591639"/>
              <a:gd name="connsiteY0" fmla="*/ 0 h 762000"/>
              <a:gd name="connsiteX1" fmla="*/ 484909 w 591639"/>
              <a:gd name="connsiteY1" fmla="*/ 138545 h 762000"/>
              <a:gd name="connsiteX2" fmla="*/ 554181 w 591639"/>
              <a:gd name="connsiteY2" fmla="*/ 554181 h 762000"/>
              <a:gd name="connsiteX3" fmla="*/ 13854 w 591639"/>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591639" h="762000">
                <a:moveTo>
                  <a:pt x="0" y="0"/>
                </a:moveTo>
                <a:cubicBezTo>
                  <a:pt x="196273" y="23091"/>
                  <a:pt x="392546" y="46182"/>
                  <a:pt x="484909" y="138545"/>
                </a:cubicBezTo>
                <a:cubicBezTo>
                  <a:pt x="577272" y="230908"/>
                  <a:pt x="632690" y="450272"/>
                  <a:pt x="554181" y="554181"/>
                </a:cubicBezTo>
                <a:cubicBezTo>
                  <a:pt x="475672" y="658090"/>
                  <a:pt x="244763" y="710045"/>
                  <a:pt x="13854" y="762000"/>
                </a:cubicBezTo>
              </a:path>
            </a:pathLst>
          </a:custGeom>
          <a:noFill/>
          <a:ln w="25400">
            <a:solidFill>
              <a:schemeClr val="accent1">
                <a:shade val="95000"/>
                <a:satMod val="105000"/>
              </a:schemeClr>
            </a:solidFill>
            <a:tailEnd type="stealth" w="lg" len="lg"/>
          </a:ln>
          <a:effectLst>
            <a:outerShdw blurRad="44450" dist="27940" dir="5400000" algn="ctr">
              <a:srgbClr val="000000">
                <a:alpha val="32000"/>
              </a:srgbClr>
            </a:outerShdw>
          </a:effectLst>
        </p:spPr>
        <p:txBody>
          <a:bodyPr rtlCol="0" anchor="ctr"/>
          <a:lstStyle/>
          <a:p>
            <a:pPr algn="ctr"/>
            <a:endParaRPr lang="en-US"/>
          </a:p>
        </p:txBody>
      </p:sp>
      <p:cxnSp>
        <p:nvCxnSpPr>
          <p:cNvPr id="25" name="Straight Arrow Connector 24">
            <a:extLst>
              <a:ext uri="{FF2B5EF4-FFF2-40B4-BE49-F238E27FC236}">
                <a16:creationId xmlns:a16="http://schemas.microsoft.com/office/drawing/2014/main" id="{8C7131A9-9A98-AC47-B8AF-E9592397D651}"/>
              </a:ext>
            </a:extLst>
          </p:cNvPr>
          <p:cNvCxnSpPr/>
          <p:nvPr/>
        </p:nvCxnSpPr>
        <p:spPr>
          <a:xfrm flipV="1">
            <a:off x="3173062" y="963212"/>
            <a:ext cx="1032423" cy="97360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9A17C09-59F3-5E41-93DB-ED3706369652}"/>
              </a:ext>
            </a:extLst>
          </p:cNvPr>
          <p:cNvCxnSpPr/>
          <p:nvPr/>
        </p:nvCxnSpPr>
        <p:spPr>
          <a:xfrm flipV="1">
            <a:off x="3173063" y="581161"/>
            <a:ext cx="1032423" cy="97360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17EAE5D7-6051-4649-A34E-C07C282391C6}"/>
              </a:ext>
            </a:extLst>
          </p:cNvPr>
          <p:cNvSpPr/>
          <p:nvPr/>
        </p:nvSpPr>
        <p:spPr>
          <a:xfrm>
            <a:off x="4317653" y="-25038"/>
            <a:ext cx="2335429" cy="119357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dirty="0" err="1">
                <a:solidFill>
                  <a:schemeClr val="bg1"/>
                </a:solidFill>
              </a:rPr>
              <a:t>codecov.io</a:t>
            </a:r>
            <a:endParaRPr lang="en-US" sz="2000" dirty="0">
              <a:solidFill>
                <a:schemeClr val="bg1"/>
              </a:solidFill>
            </a:endParaRPr>
          </a:p>
        </p:txBody>
      </p:sp>
      <p:pic>
        <p:nvPicPr>
          <p:cNvPr id="48" name="Picture 47">
            <a:extLst>
              <a:ext uri="{FF2B5EF4-FFF2-40B4-BE49-F238E27FC236}">
                <a16:creationId xmlns:a16="http://schemas.microsoft.com/office/drawing/2014/main" id="{C2DE1634-13A6-6D4F-9F05-C887668B04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682" y="550057"/>
            <a:ext cx="470605" cy="457532"/>
          </a:xfrm>
          <a:prstGeom prst="rect">
            <a:avLst/>
          </a:prstGeom>
        </p:spPr>
      </p:pic>
      <p:cxnSp>
        <p:nvCxnSpPr>
          <p:cNvPr id="49" name="Straight Arrow Connector 48">
            <a:extLst>
              <a:ext uri="{FF2B5EF4-FFF2-40B4-BE49-F238E27FC236}">
                <a16:creationId xmlns:a16="http://schemas.microsoft.com/office/drawing/2014/main" id="{8B0DB8B3-5868-3148-B273-B06A17AA555F}"/>
              </a:ext>
            </a:extLst>
          </p:cNvPr>
          <p:cNvCxnSpPr>
            <a:cxnSpLocks/>
          </p:cNvCxnSpPr>
          <p:nvPr/>
        </p:nvCxnSpPr>
        <p:spPr>
          <a:xfrm>
            <a:off x="7264075" y="5711447"/>
            <a:ext cx="1268509" cy="0"/>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A9FBA09-2B49-444C-980E-D6F0610B7BF8}"/>
              </a:ext>
            </a:extLst>
          </p:cNvPr>
          <p:cNvCxnSpPr>
            <a:cxnSpLocks/>
          </p:cNvCxnSpPr>
          <p:nvPr/>
        </p:nvCxnSpPr>
        <p:spPr>
          <a:xfrm>
            <a:off x="7264076" y="5329396"/>
            <a:ext cx="1287923" cy="0"/>
          </a:xfrm>
          <a:prstGeom prst="straightConnector1">
            <a:avLst/>
          </a:prstGeom>
          <a:ln w="25400">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08EF9A80-4084-554A-83A6-816E99F93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0164" y="944122"/>
            <a:ext cx="1370220" cy="822132"/>
          </a:xfrm>
          <a:prstGeom prst="rect">
            <a:avLst/>
          </a:prstGeom>
        </p:spPr>
      </p:pic>
    </p:spTree>
    <p:extLst>
      <p:ext uri="{BB962C8B-B14F-4D97-AF65-F5344CB8AC3E}">
        <p14:creationId xmlns:p14="http://schemas.microsoft.com/office/powerpoint/2010/main" val="294523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At a minimum, even just building the code can be a place to start!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C56C657-7816-604D-88C7-878DE1E6B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392" y="994545"/>
            <a:ext cx="5303180" cy="3128010"/>
          </a:xfrm>
          <a:prstGeom prst="rect">
            <a:avLst/>
          </a:prstGeom>
        </p:spPr>
      </p:pic>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nvPr>
        </p:nvGraphicFramePr>
        <p:xfrm>
          <a:off x="457200" y="2871207"/>
          <a:ext cx="5607806" cy="3001535"/>
        </p:xfrm>
        <a:graphic>
          <a:graphicData uri="http://schemas.openxmlformats.org/drawingml/2006/table">
            <a:tbl>
              <a:tblPr firstRow="1" bandRow="1">
                <a:tableStyleId>{5C22544A-7EE6-4342-B048-85BDC9FD1C3A}</a:tableStyleId>
              </a:tblPr>
              <a:tblGrid>
                <a:gridCol w="1049301">
                  <a:extLst>
                    <a:ext uri="{9D8B030D-6E8A-4147-A177-3AD203B41FA5}">
                      <a16:colId xmlns:a16="http://schemas.microsoft.com/office/drawing/2014/main" val="3111521380"/>
                    </a:ext>
                  </a:extLst>
                </a:gridCol>
                <a:gridCol w="2721166">
                  <a:extLst>
                    <a:ext uri="{9D8B030D-6E8A-4147-A177-3AD203B41FA5}">
                      <a16:colId xmlns:a16="http://schemas.microsoft.com/office/drawing/2014/main" val="3277590920"/>
                    </a:ext>
                  </a:extLst>
                </a:gridCol>
                <a:gridCol w="1837339">
                  <a:extLst>
                    <a:ext uri="{9D8B030D-6E8A-4147-A177-3AD203B41FA5}">
                      <a16:colId xmlns:a16="http://schemas.microsoft.com/office/drawing/2014/main" val="1888266470"/>
                    </a:ext>
                  </a:extLst>
                </a:gridCol>
              </a:tblGrid>
              <a:tr h="317641">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502932">
                <a:tc>
                  <a:txBody>
                    <a:bodyPr/>
                    <a:lstStyle/>
                    <a:p>
                      <a:r>
                        <a:rPr lang="en-US" sz="1600" dirty="0"/>
                        <a:t>GitHub Actions</a:t>
                      </a:r>
                    </a:p>
                  </a:txBody>
                  <a:tcPr/>
                </a:tc>
                <a:tc>
                  <a:txBody>
                    <a:bodyPr/>
                    <a:lstStyle/>
                    <a:p>
                      <a:r>
                        <a:rPr lang="en-US" sz="1600" dirty="0"/>
                        <a:t>Repo YAML file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github</a:t>
                      </a:r>
                      <a:r>
                        <a:rPr lang="en-US" sz="1600" dirty="0"/>
                        <a:t>/workflows/&lt;</a:t>
                      </a:r>
                      <a:r>
                        <a:rPr lang="en-US" sz="1600" dirty="0" err="1"/>
                        <a:t>test_name</a:t>
                      </a:r>
                      <a:r>
                        <a:rPr lang="en-US" sz="1600" dirty="0"/>
                        <a:t>&gt;.</a:t>
                      </a:r>
                      <a:r>
                        <a:rPr lang="en-US" sz="1600" dirty="0" err="1"/>
                        <a:t>yml</a:t>
                      </a:r>
                      <a:endParaRPr lang="en-US" sz="1600" dirty="0"/>
                    </a:p>
                  </a:txBody>
                  <a:tcPr/>
                </a:tc>
                <a:extLst>
                  <a:ext uri="{0D108BD9-81ED-4DB2-BD59-A6C34878D82A}">
                    <a16:rowId xmlns:a16="http://schemas.microsoft.com/office/drawing/2014/main" val="3327690306"/>
                  </a:ext>
                </a:extLst>
              </a:tr>
              <a:tr h="714693">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502932">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654575">
                <a:tc>
                  <a:txBody>
                    <a:bodyPr/>
                    <a:lstStyle/>
                    <a:p>
                      <a:r>
                        <a:rPr lang="en-US" dirty="0"/>
                        <a:t>Travis</a:t>
                      </a:r>
                    </a:p>
                  </a:txBody>
                  <a:tcPr/>
                </a:tc>
                <a:tc>
                  <a:txBody>
                    <a:bodyPr/>
                    <a:lstStyle/>
                    <a:p>
                      <a:r>
                        <a:rPr lang="en-US" sz="1600" dirty="0"/>
                        <a:t>repo YAML file [&amp; repo scripts]</a:t>
                      </a:r>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167495025"/>
                  </a:ext>
                </a:extLst>
              </a:tr>
            </a:tbl>
          </a:graphicData>
        </a:graphic>
      </p:graphicFrame>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65006" y="3010829"/>
            <a:ext cx="714935" cy="528662"/>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4AA18BA1-4F9F-8740-B94D-710D4CD8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906" y="4392070"/>
            <a:ext cx="4495820" cy="2392116"/>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1A8A-E1B6-6431-F198-342CD4E2145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6A4E51-B13C-D0D1-9C6B-BBC3685054C2}"/>
              </a:ext>
            </a:extLst>
          </p:cNvPr>
          <p:cNvSpPr>
            <a:spLocks noGrp="1"/>
          </p:cNvSpPr>
          <p:nvPr>
            <p:ph idx="1"/>
          </p:nvPr>
        </p:nvSpPr>
        <p:spPr>
          <a:xfrm>
            <a:off x="450592" y="1452964"/>
            <a:ext cx="5066852" cy="4581553"/>
          </a:xfrm>
        </p:spPr>
        <p:txBody>
          <a:bodyPr/>
          <a:lstStyle/>
          <a:p>
            <a:r>
              <a:rPr lang="en-US" dirty="0"/>
              <a:t>Testing</a:t>
            </a:r>
          </a:p>
          <a:p>
            <a:pPr lvl="1"/>
            <a:r>
              <a:rPr lang="en-US" dirty="0"/>
              <a:t>Guidelines</a:t>
            </a:r>
          </a:p>
          <a:p>
            <a:pPr lvl="1"/>
            <a:r>
              <a:rPr lang="en-US" dirty="0"/>
              <a:t>Examples</a:t>
            </a:r>
          </a:p>
          <a:p>
            <a:pPr lvl="1"/>
            <a:r>
              <a:rPr lang="en-US" dirty="0"/>
              <a:t>Bugs / Docs / Issue interactions - Where, Who and How</a:t>
            </a:r>
          </a:p>
          <a:p>
            <a:pPr lvl="1"/>
            <a:r>
              <a:rPr lang="en-US" dirty="0"/>
              <a:t>Test Development Examples</a:t>
            </a:r>
          </a:p>
        </p:txBody>
      </p:sp>
      <p:sp>
        <p:nvSpPr>
          <p:cNvPr id="7" name="Content Placeholder 2">
            <a:extLst>
              <a:ext uri="{FF2B5EF4-FFF2-40B4-BE49-F238E27FC236}">
                <a16:creationId xmlns:a16="http://schemas.microsoft.com/office/drawing/2014/main" id="{2C3F4FE1-9C6C-36F8-1EA2-ACEC57764B77}"/>
              </a:ext>
            </a:extLst>
          </p:cNvPr>
          <p:cNvSpPr txBox="1">
            <a:spLocks/>
          </p:cNvSpPr>
          <p:nvPr/>
        </p:nvSpPr>
        <p:spPr bwMode="auto">
          <a:xfrm>
            <a:off x="6366249" y="1325880"/>
            <a:ext cx="4982019" cy="43475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2">
                    <a:lumMod val="50000"/>
                  </a:schemeClr>
                </a:solidFill>
              </a:rPr>
              <a:t>CI</a:t>
            </a:r>
          </a:p>
          <a:p>
            <a:pPr lvl="1"/>
            <a:r>
              <a:rPr lang="en-US" dirty="0">
                <a:solidFill>
                  <a:schemeClr val="bg2">
                    <a:lumMod val="50000"/>
                  </a:schemeClr>
                </a:solidFill>
              </a:rPr>
              <a:t>Definitions</a:t>
            </a:r>
          </a:p>
          <a:p>
            <a:pPr lvl="1"/>
            <a:r>
              <a:rPr lang="en-US" dirty="0">
                <a:solidFill>
                  <a:schemeClr val="bg2">
                    <a:lumMod val="50000"/>
                  </a:schemeClr>
                </a:solidFill>
              </a:rPr>
              <a:t>Process outline</a:t>
            </a:r>
          </a:p>
          <a:p>
            <a:pPr lvl="1"/>
            <a:r>
              <a:rPr lang="en-US" dirty="0">
                <a:solidFill>
                  <a:schemeClr val="bg2">
                    <a:lumMod val="50000"/>
                  </a:schemeClr>
                </a:solidFill>
              </a:rPr>
              <a:t>Examples from Open Projects</a:t>
            </a:r>
          </a:p>
          <a:p>
            <a:pPr lvl="2"/>
            <a:r>
              <a:rPr lang="en-US" dirty="0" err="1">
                <a:solidFill>
                  <a:schemeClr val="bg2">
                    <a:lumMod val="50000"/>
                  </a:schemeClr>
                </a:solidFill>
              </a:rPr>
              <a:t>WarpX</a:t>
            </a:r>
            <a:endParaRPr lang="en-US" dirty="0">
              <a:solidFill>
                <a:schemeClr val="bg2">
                  <a:lumMod val="50000"/>
                </a:schemeClr>
              </a:solidFill>
            </a:endParaRPr>
          </a:p>
          <a:p>
            <a:pPr lvl="2"/>
            <a:r>
              <a:rPr lang="en-US" dirty="0">
                <a:solidFill>
                  <a:schemeClr val="bg2">
                    <a:lumMod val="50000"/>
                  </a:schemeClr>
                </a:solidFill>
              </a:rPr>
              <a:t>Ginkgo</a:t>
            </a:r>
          </a:p>
          <a:p>
            <a:pPr lvl="2"/>
            <a:r>
              <a:rPr lang="en-US" dirty="0">
                <a:solidFill>
                  <a:schemeClr val="bg2">
                    <a:lumMod val="50000"/>
                  </a:schemeClr>
                </a:solidFill>
              </a:rPr>
              <a:t>JEDI</a:t>
            </a:r>
          </a:p>
          <a:p>
            <a:pPr lvl="1"/>
            <a:r>
              <a:rPr lang="en-US" dirty="0">
                <a:solidFill>
                  <a:schemeClr val="bg2">
                    <a:lumMod val="50000"/>
                  </a:schemeClr>
                </a:solidFill>
              </a:rPr>
              <a:t>Hints from the front lines</a:t>
            </a:r>
          </a:p>
          <a:p>
            <a:pPr lvl="1"/>
            <a:r>
              <a:rPr lang="en-US" dirty="0">
                <a:solidFill>
                  <a:schemeClr val="bg2">
                    <a:lumMod val="50000"/>
                  </a:schemeClr>
                </a:solidFill>
              </a:rPr>
              <a:t>Summary: Team experiences with CI</a:t>
            </a:r>
          </a:p>
          <a:p>
            <a:endParaRPr lang="en-US" dirty="0"/>
          </a:p>
        </p:txBody>
      </p:sp>
    </p:spTree>
    <p:extLst>
      <p:ext uri="{BB962C8B-B14F-4D97-AF65-F5344CB8AC3E}">
        <p14:creationId xmlns:p14="http://schemas.microsoft.com/office/powerpoint/2010/main" val="3838594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GitHub Actions:</a:t>
            </a:r>
            <a:br>
              <a:rPr lang="en-US" dirty="0"/>
            </a:br>
            <a:endParaRPr lang="en-US" dirty="0"/>
          </a:p>
        </p:txBody>
      </p:sp>
      <p:pic>
        <p:nvPicPr>
          <p:cNvPr id="4" name="Picture 3">
            <a:extLst>
              <a:ext uri="{FF2B5EF4-FFF2-40B4-BE49-F238E27FC236}">
                <a16:creationId xmlns:a16="http://schemas.microsoft.com/office/drawing/2014/main" id="{AACAB966-56D7-4046-B960-EE7B7548C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868680"/>
            <a:ext cx="7331277" cy="5448300"/>
          </a:xfrm>
          <a:prstGeom prst="rect">
            <a:avLst/>
          </a:prstGeom>
        </p:spPr>
      </p:pic>
    </p:spTree>
    <p:extLst>
      <p:ext uri="{BB962C8B-B14F-4D97-AF65-F5344CB8AC3E}">
        <p14:creationId xmlns:p14="http://schemas.microsoft.com/office/powerpoint/2010/main" val="231127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err="1"/>
              <a:t>github.com</a:t>
            </a:r>
            <a:endParaRPr lang="en-US" dirty="0"/>
          </a:p>
        </p:txBody>
      </p:sp>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7046716" y="1027373"/>
            <a:ext cx="4659939" cy="5830627"/>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81046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pic>
        <p:nvPicPr>
          <p:cNvPr id="10" name="Picture 9">
            <a:extLst>
              <a:ext uri="{FF2B5EF4-FFF2-40B4-BE49-F238E27FC236}">
                <a16:creationId xmlns:a16="http://schemas.microsoft.com/office/drawing/2014/main" id="{F7572412-240E-CF4F-80ED-C6A0E21EE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064" y="1027373"/>
            <a:ext cx="5822246" cy="5418724"/>
          </a:xfrm>
          <a:prstGeom prst="rect">
            <a:avLst/>
          </a:prstGeom>
        </p:spPr>
      </p:pic>
    </p:spTree>
    <p:extLst>
      <p:ext uri="{BB962C8B-B14F-4D97-AF65-F5344CB8AC3E}">
        <p14:creationId xmlns:p14="http://schemas.microsoft.com/office/powerpoint/2010/main" val="4025096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43A8-07C2-DD44-A086-8A876B6980C7}"/>
              </a:ext>
            </a:extLst>
          </p:cNvPr>
          <p:cNvSpPr>
            <a:spLocks noGrp="1"/>
          </p:cNvSpPr>
          <p:nvPr>
            <p:ph type="title"/>
          </p:nvPr>
        </p:nvSpPr>
        <p:spPr/>
        <p:txBody>
          <a:bodyPr/>
          <a:lstStyle/>
          <a:p>
            <a:r>
              <a:rPr lang="en-US" dirty="0"/>
              <a:t>GitHub Actions – results of workflow test runs</a:t>
            </a:r>
          </a:p>
        </p:txBody>
      </p:sp>
      <p:pic>
        <p:nvPicPr>
          <p:cNvPr id="5" name="Content Placeholder 4">
            <a:extLst>
              <a:ext uri="{FF2B5EF4-FFF2-40B4-BE49-F238E27FC236}">
                <a16:creationId xmlns:a16="http://schemas.microsoft.com/office/drawing/2014/main" id="{98A0CA51-DBDA-4341-8205-664914AA49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669" y="1199515"/>
            <a:ext cx="10220190" cy="4458970"/>
          </a:xfrm>
        </p:spPr>
      </p:pic>
    </p:spTree>
    <p:extLst>
      <p:ext uri="{BB962C8B-B14F-4D97-AF65-F5344CB8AC3E}">
        <p14:creationId xmlns:p14="http://schemas.microsoft.com/office/powerpoint/2010/main" val="403154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What could possibly go wrong?</a:t>
            </a:r>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2102865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ADE2-7232-935A-C697-3123EBFDA092}"/>
              </a:ext>
            </a:extLst>
          </p:cNvPr>
          <p:cNvSpPr>
            <a:spLocks noGrp="1"/>
          </p:cNvSpPr>
          <p:nvPr>
            <p:ph type="title"/>
          </p:nvPr>
        </p:nvSpPr>
        <p:spPr/>
        <p:txBody>
          <a:bodyPr/>
          <a:lstStyle/>
          <a:p>
            <a:r>
              <a:rPr lang="en-US" dirty="0"/>
              <a:t>Software Supply Chain Stability / Security</a:t>
            </a:r>
          </a:p>
        </p:txBody>
      </p:sp>
      <p:sp>
        <p:nvSpPr>
          <p:cNvPr id="3" name="Content Placeholder 2">
            <a:extLst>
              <a:ext uri="{FF2B5EF4-FFF2-40B4-BE49-F238E27FC236}">
                <a16:creationId xmlns:a16="http://schemas.microsoft.com/office/drawing/2014/main" id="{DCDF3B71-DB0A-A1F2-A299-AD9F1EECB221}"/>
              </a:ext>
            </a:extLst>
          </p:cNvPr>
          <p:cNvSpPr>
            <a:spLocks noGrp="1"/>
          </p:cNvSpPr>
          <p:nvPr>
            <p:ph idx="1"/>
          </p:nvPr>
        </p:nvSpPr>
        <p:spPr>
          <a:xfrm>
            <a:off x="666011" y="1405111"/>
            <a:ext cx="10088425" cy="4047778"/>
          </a:xfrm>
        </p:spPr>
        <p:txBody>
          <a:bodyPr/>
          <a:lstStyle/>
          <a:p>
            <a:r>
              <a:rPr lang="en-US" dirty="0"/>
              <a:t>Testing your dependencies</a:t>
            </a:r>
          </a:p>
          <a:p>
            <a:r>
              <a:rPr lang="en-US" dirty="0"/>
              <a:t>GPG-signatures for releases (add confidence that code has not been tampered with)</a:t>
            </a:r>
          </a:p>
          <a:p>
            <a:r>
              <a:rPr lang="en-US" dirty="0"/>
              <a:t>How does </a:t>
            </a:r>
            <a:r>
              <a:rPr lang="en-US" dirty="0" err="1"/>
              <a:t>spack</a:t>
            </a:r>
            <a:r>
              <a:rPr lang="en-US" dirty="0"/>
              <a:t> do this? (</a:t>
            </a:r>
            <a:r>
              <a:rPr lang="en-US" dirty="0" err="1"/>
              <a:t>npm</a:t>
            </a:r>
            <a:r>
              <a:rPr lang="en-US" dirty="0"/>
              <a:t>, etc.)</a:t>
            </a:r>
          </a:p>
          <a:p>
            <a:endParaRPr lang="en-US" dirty="0"/>
          </a:p>
        </p:txBody>
      </p:sp>
    </p:spTree>
    <p:extLst>
      <p:ext uri="{BB962C8B-B14F-4D97-AF65-F5344CB8AC3E}">
        <p14:creationId xmlns:p14="http://schemas.microsoft.com/office/powerpoint/2010/main" val="57258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2"/>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3"/>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a:t>
            </a:r>
            <a:r>
              <a:rPr lang="en-US" dirty="0" err="1">
                <a:hlinkClick r:id="rId5"/>
              </a:rPr>
              <a:t>warpx.readthedocs.io</a:t>
            </a:r>
            <a:r>
              <a:rPr lang="en-US" dirty="0">
                <a:hlinkClick r:id="rId5"/>
              </a:rPr>
              <a:t>/</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2"/>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2"/>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5"/>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3"/>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4"/>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6"/>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7"/>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76074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err="1"/>
              <a:t>github.com</a:t>
            </a:r>
            <a:r>
              <a:rPr lang="en-US" dirty="0"/>
              <a:t>/</a:t>
            </a:r>
            <a:r>
              <a:rPr lang="en-US" dirty="0" err="1"/>
              <a:t>CompFUSE</a:t>
            </a:r>
            <a:r>
              <a:rPr lang="en-US" dirty="0"/>
              <a:t>/DCA –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2"/>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3"/>
              </a:rPr>
              <a:t>https://spack.readthedocs.io/en/latest/containers.html</a:t>
            </a:r>
            <a:endParaRPr lang="en-US" dirty="0"/>
          </a:p>
          <a:p>
            <a:pPr>
              <a:spcBef>
                <a:spcPts val="400"/>
              </a:spcBef>
            </a:pPr>
            <a:r>
              <a:rPr lang="en-US" dirty="0">
                <a:hlinkClick r:id="rId4"/>
              </a:rPr>
              <a:t>https://supercontainers.github.io/sc20-tutorial/07.spack/index.html</a:t>
            </a:r>
            <a:r>
              <a:rPr lang="en-US" dirty="0"/>
              <a:t> </a:t>
            </a:r>
          </a:p>
          <a:p>
            <a:pPr>
              <a:spcBef>
                <a:spcPts val="400"/>
              </a:spcBef>
            </a:pPr>
            <a:r>
              <a:rPr lang="en-US" dirty="0">
                <a:hlinkClick r:id="rId5"/>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1169452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err="1"/>
              <a:t>github.com</a:t>
            </a:r>
            <a:r>
              <a:rPr lang="en-US" dirty="0"/>
              <a:t>/ECP-</a:t>
            </a:r>
            <a:r>
              <a:rPr lang="en-US" dirty="0" err="1"/>
              <a:t>WarpX</a:t>
            </a:r>
            <a:r>
              <a:rPr lang="en-US" dirty="0"/>
              <a:t>/</a:t>
            </a:r>
            <a:r>
              <a:rPr lang="en-US" dirty="0" err="1"/>
              <a:t>WarpX</a:t>
            </a:r>
            <a:r>
              <a:rPr lang="en-US" dirty="0"/>
              <a:t> –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2"/>
              </a:rPr>
              <a:t>https://</a:t>
            </a:r>
            <a:r>
              <a:rPr lang="en-US" dirty="0" err="1">
                <a:hlinkClick r:id="rId2"/>
              </a:rPr>
              <a:t>cristianadam.eu</a:t>
            </a:r>
            <a:r>
              <a:rPr lang="en-US" dirty="0">
                <a:hlinkClick r:id="rId2"/>
              </a:rPr>
              <a:t>/20200113/speeding-up-c-plus-plus-</a:t>
            </a:r>
            <a:r>
              <a:rPr lang="en-US" dirty="0" err="1">
                <a:hlinkClick r:id="rId2"/>
              </a:rPr>
              <a:t>github</a:t>
            </a:r>
            <a:r>
              <a:rPr lang="en-US" dirty="0">
                <a:hlinkClick r:id="rId2"/>
              </a:rPr>
              <a:t>-actions-using-</a:t>
            </a:r>
            <a:r>
              <a:rPr lang="en-US" b="1" dirty="0" err="1">
                <a:hlinkClick r:id="rId2"/>
              </a:rPr>
              <a:t>ccache</a:t>
            </a:r>
            <a:r>
              <a:rPr lang="en-US" dirty="0">
                <a:hlinkClick r:id="rId2"/>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91160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3"/>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311913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lumMod val="95000"/>
                  </a:schemeClr>
                </a:solidFill>
              </a:rPr>
              <a:t>https://</a:t>
            </a:r>
            <a:r>
              <a:rPr lang="en-US" dirty="0" err="1">
                <a:solidFill>
                  <a:schemeClr val="bg1">
                    <a:lumMod val="95000"/>
                  </a:schemeClr>
                </a:solidFill>
              </a:rPr>
              <a:t>bssw.io</a:t>
            </a:r>
            <a:r>
              <a:rPr lang="en-US" dirty="0">
                <a:solidFill>
                  <a:schemeClr val="bg1">
                    <a:lumMod val="95000"/>
                  </a:schemeClr>
                </a:solidFill>
              </a:rPr>
              <a:t>/</a:t>
            </a:r>
            <a:r>
              <a:rPr lang="en-US" dirty="0" err="1">
                <a:solidFill>
                  <a:schemeClr val="bg1">
                    <a:lumMod val="95000"/>
                  </a:schemeClr>
                </a:solidFill>
              </a:rPr>
              <a:t>blog_posts</a:t>
            </a:r>
            <a:r>
              <a:rPr lang="en-US" dirty="0">
                <a:solidFill>
                  <a:schemeClr val="bg1">
                    <a:lumMod val="95000"/>
                  </a:schemeClr>
                </a:solidFill>
              </a:rPr>
              <a:t>/bright-spots-team-experiences-implementing-continuous-integration</a:t>
            </a:r>
          </a:p>
        </p:txBody>
      </p:sp>
    </p:spTree>
    <p:extLst>
      <p:ext uri="{BB962C8B-B14F-4D97-AF65-F5344CB8AC3E}">
        <p14:creationId xmlns:p14="http://schemas.microsoft.com/office/powerpoint/2010/main" val="204019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lvl="1"/>
            <a:endParaRPr lang="en-US" dirty="0"/>
          </a:p>
        </p:txBody>
      </p:sp>
    </p:spTree>
    <p:extLst>
      <p:ext uri="{BB962C8B-B14F-4D97-AF65-F5344CB8AC3E}">
        <p14:creationId xmlns:p14="http://schemas.microsoft.com/office/powerpoint/2010/main" val="100920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pPr marL="346075" lvl="1" indent="0">
              <a:buNone/>
            </a:pPr>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307066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407170"/>
          </a:xfrm>
        </p:spPr>
        <p:txBody>
          <a:bodyPr>
            <a:normAutofit/>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a:t>
            </a:r>
          </a:p>
          <a:p>
            <a:pPr lvl="1"/>
            <a:r>
              <a:rPr lang="en-US" dirty="0"/>
              <a:t>Objectives: expected use of the code</a:t>
            </a:r>
          </a:p>
          <a:p>
            <a:pPr lvl="1"/>
            <a:r>
              <a:rPr lang="en-US" dirty="0"/>
              <a:t>Lifecycle stage: new or production or refactoring</a:t>
            </a:r>
          </a:p>
          <a:p>
            <a:pPr lvl="1"/>
            <a:r>
              <a:rPr lang="en-US" dirty="0"/>
              <a:t>Team: size and degree of heterogeneity</a:t>
            </a:r>
          </a:p>
          <a:p>
            <a:pPr lvl="1"/>
            <a:r>
              <a:rPr lang="en-US" dirty="0"/>
              <a:t>Lifetime: one off or ongoing production</a:t>
            </a:r>
          </a:p>
          <a:p>
            <a:pPr lvl="1"/>
            <a:r>
              <a:rPr lang="en-US" dirty="0"/>
              <a:t>Complexity: modules and their interactions</a:t>
            </a:r>
          </a:p>
          <a:p>
            <a:pPr lvl="1"/>
            <a:endParaRPr lang="en-US" dirty="0"/>
          </a:p>
        </p:txBody>
      </p:sp>
      <p:grpSp>
        <p:nvGrpSpPr>
          <p:cNvPr id="13" name="Group 12">
            <a:extLst>
              <a:ext uri="{FF2B5EF4-FFF2-40B4-BE49-F238E27FC236}">
                <a16:creationId xmlns:a16="http://schemas.microsoft.com/office/drawing/2014/main" id="{7AF58521-B1AC-5E47-9164-88FD3B0E02D7}"/>
              </a:ext>
            </a:extLst>
          </p:cNvPr>
          <p:cNvGrpSpPr/>
          <p:nvPr/>
        </p:nvGrpSpPr>
        <p:grpSpPr>
          <a:xfrm>
            <a:off x="7285571" y="3429000"/>
            <a:ext cx="2079986" cy="1631092"/>
            <a:chOff x="9658247" y="3805881"/>
            <a:chExt cx="2079986" cy="1631092"/>
          </a:xfrm>
        </p:grpSpPr>
        <p:sp>
          <p:nvSpPr>
            <p:cNvPr id="14" name="Rectangle 13">
              <a:extLst>
                <a:ext uri="{FF2B5EF4-FFF2-40B4-BE49-F238E27FC236}">
                  <a16:creationId xmlns:a16="http://schemas.microsoft.com/office/drawing/2014/main" id="{EE85394E-309A-F943-BDEF-2ADC56C17863}"/>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ectangle 14">
              <a:extLst>
                <a:ext uri="{FF2B5EF4-FFF2-40B4-BE49-F238E27FC236}">
                  <a16:creationId xmlns:a16="http://schemas.microsoft.com/office/drawing/2014/main" id="{FFCDAFAD-ACE4-AD44-901D-940B38E05444}"/>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3</a:t>
              </a:r>
            </a:p>
          </p:txBody>
        </p:sp>
      </p:grpSp>
      <p:grpSp>
        <p:nvGrpSpPr>
          <p:cNvPr id="16" name="Group 15">
            <a:extLst>
              <a:ext uri="{FF2B5EF4-FFF2-40B4-BE49-F238E27FC236}">
                <a16:creationId xmlns:a16="http://schemas.microsoft.com/office/drawing/2014/main" id="{ABDDE89E-97EF-0147-AD24-787A3428E32E}"/>
              </a:ext>
            </a:extLst>
          </p:cNvPr>
          <p:cNvGrpSpPr/>
          <p:nvPr/>
        </p:nvGrpSpPr>
        <p:grpSpPr>
          <a:xfrm>
            <a:off x="8569035" y="2372011"/>
            <a:ext cx="2079986" cy="1631092"/>
            <a:chOff x="9658247" y="3805881"/>
            <a:chExt cx="2079986" cy="1631092"/>
          </a:xfrm>
        </p:grpSpPr>
        <p:sp>
          <p:nvSpPr>
            <p:cNvPr id="17" name="Rectangle 16">
              <a:extLst>
                <a:ext uri="{FF2B5EF4-FFF2-40B4-BE49-F238E27FC236}">
                  <a16:creationId xmlns:a16="http://schemas.microsoft.com/office/drawing/2014/main" id="{50DB1FE8-633C-8B44-8FD2-CD97039954E0}"/>
                </a:ext>
              </a:extLst>
            </p:cNvPr>
            <p:cNvSpPr/>
            <p:nvPr/>
          </p:nvSpPr>
          <p:spPr>
            <a:xfrm>
              <a:off x="9658247" y="3805881"/>
              <a:ext cx="2079986" cy="1631092"/>
            </a:xfrm>
            <a:prstGeom prst="rect">
              <a:avLst/>
            </a:prstGeom>
            <a:solidFill>
              <a:schemeClr val="accent3">
                <a:alpha val="58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Rectangle 17">
              <a:extLst>
                <a:ext uri="{FF2B5EF4-FFF2-40B4-BE49-F238E27FC236}">
                  <a16:creationId xmlns:a16="http://schemas.microsoft.com/office/drawing/2014/main" id="{42B1DC2B-676A-EE4C-B7DA-36702D7B1BAA}"/>
                </a:ext>
              </a:extLst>
            </p:cNvPr>
            <p:cNvSpPr/>
            <p:nvPr/>
          </p:nvSpPr>
          <p:spPr>
            <a:xfrm>
              <a:off x="10056889" y="4079744"/>
              <a:ext cx="1285103" cy="1083365"/>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rank 2</a:t>
              </a:r>
            </a:p>
          </p:txBody>
        </p:sp>
      </p:grpSp>
      <p:sp>
        <p:nvSpPr>
          <p:cNvPr id="19" name="TextBox 18">
            <a:extLst>
              <a:ext uri="{FF2B5EF4-FFF2-40B4-BE49-F238E27FC236}">
                <a16:creationId xmlns:a16="http://schemas.microsoft.com/office/drawing/2014/main" id="{6143545E-E4DC-5A46-8FC4-5C67CE9F08FD}"/>
              </a:ext>
            </a:extLst>
          </p:cNvPr>
          <p:cNvSpPr txBox="1"/>
          <p:nvPr/>
        </p:nvSpPr>
        <p:spPr>
          <a:xfrm>
            <a:off x="9406355" y="4093808"/>
            <a:ext cx="1201867" cy="433965"/>
          </a:xfrm>
          <a:prstGeom prst="rect">
            <a:avLst/>
          </a:prstGeom>
          <a:noFill/>
        </p:spPr>
        <p:txBody>
          <a:bodyPr wrap="none" lIns="118872" tIns="91440" rIns="118872" bIns="91440" rtlCol="0" anchor="ctr" anchorCtr="0">
            <a:spAutoFit/>
          </a:bodyPr>
          <a:lstStyle/>
          <a:p>
            <a:pPr algn="l">
              <a:lnSpc>
                <a:spcPct val="90000"/>
              </a:lnSpc>
            </a:pPr>
            <a:r>
              <a:rPr lang="en-US" dirty="0"/>
              <a:t>halo cells</a:t>
            </a:r>
          </a:p>
        </p:txBody>
      </p:sp>
    </p:spTree>
    <p:extLst>
      <p:ext uri="{BB962C8B-B14F-4D97-AF65-F5344CB8AC3E}">
        <p14:creationId xmlns:p14="http://schemas.microsoft.com/office/powerpoint/2010/main" val="53605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5487-C8AA-32DC-BECE-CE49A1B7CAE0}"/>
              </a:ext>
            </a:extLst>
          </p:cNvPr>
          <p:cNvSpPr>
            <a:spLocks noGrp="1"/>
          </p:cNvSpPr>
          <p:nvPr>
            <p:ph type="title"/>
          </p:nvPr>
        </p:nvSpPr>
        <p:spPr/>
        <p:txBody>
          <a:bodyPr/>
          <a:lstStyle/>
          <a:p>
            <a:r>
              <a:rPr lang="en-US" dirty="0"/>
              <a:t>What and Where to File Bugs? Issues? Doc. Requests?</a:t>
            </a:r>
          </a:p>
        </p:txBody>
      </p:sp>
      <p:sp>
        <p:nvSpPr>
          <p:cNvPr id="3" name="Content Placeholder 2">
            <a:extLst>
              <a:ext uri="{FF2B5EF4-FFF2-40B4-BE49-F238E27FC236}">
                <a16:creationId xmlns:a16="http://schemas.microsoft.com/office/drawing/2014/main" id="{1B6D00B8-037A-70EC-3D47-D4A1530AD227}"/>
              </a:ext>
            </a:extLst>
          </p:cNvPr>
          <p:cNvSpPr>
            <a:spLocks noGrp="1"/>
          </p:cNvSpPr>
          <p:nvPr>
            <p:ph idx="1"/>
          </p:nvPr>
        </p:nvSpPr>
        <p:spPr>
          <a:xfrm>
            <a:off x="802488" y="1118964"/>
            <a:ext cx="10211255" cy="4926994"/>
          </a:xfrm>
        </p:spPr>
        <p:txBody>
          <a:bodyPr/>
          <a:lstStyle/>
          <a:p>
            <a:r>
              <a:rPr lang="en-US" dirty="0"/>
              <a:t>Doesn't compile / install / run as documented? No documentation?</a:t>
            </a:r>
          </a:p>
          <a:p>
            <a:pPr lvl="1"/>
            <a:r>
              <a:rPr lang="en-US" dirty="0"/>
              <a:t>These are vital fixes and the </a:t>
            </a:r>
            <a:r>
              <a:rPr lang="en-US" dirty="0" err="1"/>
              <a:t>devs</a:t>
            </a:r>
            <a:r>
              <a:rPr lang="en-US" dirty="0"/>
              <a:t> will (</a:t>
            </a:r>
            <a:r>
              <a:rPr lang="en-US" i="1" dirty="0"/>
              <a:t>should</a:t>
            </a:r>
            <a:r>
              <a:rPr lang="en-US" dirty="0"/>
              <a:t>) thank you.</a:t>
            </a:r>
          </a:p>
          <a:p>
            <a:pPr lvl="1"/>
            <a:r>
              <a:rPr lang="en-US" dirty="0"/>
              <a:t>But </a:t>
            </a:r>
            <a:r>
              <a:rPr lang="en-US" i="1" dirty="0"/>
              <a:t>first</a:t>
            </a:r>
            <a:r>
              <a:rPr lang="en-US" dirty="0"/>
              <a:t> check HPC site facilities / colleagues.</a:t>
            </a:r>
          </a:p>
          <a:p>
            <a:pPr lvl="1"/>
            <a:r>
              <a:rPr lang="en-US" dirty="0"/>
              <a:t>Then complain (politely) to maintainers when something doesn't work.</a:t>
            </a:r>
          </a:p>
          <a:p>
            <a:pPr lvl="1"/>
            <a:r>
              <a:rPr lang="en-US" dirty="0"/>
              <a:t>"standard" contribution policy: If it isn't obvious to someone, it should be documented.</a:t>
            </a:r>
          </a:p>
          <a:p>
            <a:r>
              <a:rPr lang="en-US" dirty="0"/>
              <a:t>Got it working?</a:t>
            </a:r>
          </a:p>
          <a:p>
            <a:pPr lvl="1"/>
            <a:r>
              <a:rPr lang="en-US" dirty="0"/>
              <a:t>Document in your own project (will help onboarding, and you later).</a:t>
            </a:r>
          </a:p>
          <a:p>
            <a:pPr lvl="1"/>
            <a:r>
              <a:rPr lang="en-US" dirty="0"/>
              <a:t>Reply to same people anyway. (can increase your project's visibility)</a:t>
            </a:r>
          </a:p>
          <a:p>
            <a:r>
              <a:rPr lang="en-US" dirty="0"/>
              <a:t>Submit issues / PRs for docs to </a:t>
            </a:r>
            <a:r>
              <a:rPr lang="en-US" dirty="0" err="1"/>
              <a:t>upstreams</a:t>
            </a:r>
            <a:r>
              <a:rPr lang="en-US" dirty="0"/>
              <a:t>.</a:t>
            </a:r>
          </a:p>
          <a:p>
            <a:pPr lvl="1"/>
            <a:r>
              <a:rPr lang="en-US" dirty="0"/>
              <a:t>Great way to make friends &amp; forge collaborations.</a:t>
            </a:r>
          </a:p>
          <a:p>
            <a:r>
              <a:rPr lang="en-US" dirty="0"/>
              <a:t>Send self-contained, full examples (reference existing docs).</a:t>
            </a:r>
          </a:p>
        </p:txBody>
      </p:sp>
    </p:spTree>
    <p:extLst>
      <p:ext uri="{BB962C8B-B14F-4D97-AF65-F5344CB8AC3E}">
        <p14:creationId xmlns:p14="http://schemas.microsoft.com/office/powerpoint/2010/main" val="32564579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ags/tag2.xml><?xml version="1.0" encoding="utf-8"?>
<p:tagLst xmlns:a="http://schemas.openxmlformats.org/drawingml/2006/main" xmlns:r="http://schemas.openxmlformats.org/officeDocument/2006/relationships" xmlns:p="http://schemas.openxmlformats.org/presentationml/2006/main">
  <p:tag name="TIMING" val="|58.4"/>
</p:tagLst>
</file>

<file path=ppt/tags/tag3.xml><?xml version="1.0" encoding="utf-8"?>
<p:tagLst xmlns:a="http://schemas.openxmlformats.org/drawingml/2006/main" xmlns:r="http://schemas.openxmlformats.org/officeDocument/2006/relationships" xmlns:p="http://schemas.openxmlformats.org/presentationml/2006/main">
  <p:tag name="TIMING" val="|102|13.3"/>
</p:tagLst>
</file>

<file path=ppt/tags/tag4.xml><?xml version="1.0" encoding="utf-8"?>
<p:tagLst xmlns:a="http://schemas.openxmlformats.org/drawingml/2006/main" xmlns:r="http://schemas.openxmlformats.org/officeDocument/2006/relationships" xmlns:p="http://schemas.openxmlformats.org/presentationml/2006/main">
  <p:tag name="TIMING" val="|102|13.3"/>
</p:tagLst>
</file>

<file path=ppt/tags/tag5.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4870</TotalTime>
  <Words>6387</Words>
  <Application>Microsoft Macintosh PowerPoint</Application>
  <PresentationFormat>Custom</PresentationFormat>
  <Paragraphs>530</Paragraphs>
  <Slides>44</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 Black</vt:lpstr>
      <vt:lpstr>Calibri</vt:lpstr>
      <vt:lpstr>Computer Modern Serif</vt:lpstr>
      <vt:lpstr>Courier</vt:lpstr>
      <vt:lpstr>Menlo</vt:lpstr>
      <vt:lpstr>Monaco</vt:lpstr>
      <vt:lpstr>Presentations (Wide Screen)</vt:lpstr>
      <vt:lpstr>Testing Strategies</vt:lpstr>
      <vt:lpstr>License, Citation and Acknowledgements</vt:lpstr>
      <vt:lpstr>Outline</vt:lpstr>
      <vt:lpstr>How to build your test suite?</vt:lpstr>
      <vt:lpstr>Why not always use the most stringent testing?</vt:lpstr>
      <vt:lpstr>Why not always use the most stringent testing?</vt:lpstr>
      <vt:lpstr>Why not always use the most stringent testing?</vt:lpstr>
      <vt:lpstr>Additional Notes: Good Testing Practices </vt:lpstr>
      <vt:lpstr>What and Where to File Bugs? Issues? Doc. Requests?</vt:lpstr>
      <vt:lpstr>PowerPoint Presentation</vt:lpstr>
      <vt:lpstr>Example 1: Test Development For a New Code</vt:lpstr>
      <vt:lpstr>PowerPoint Presentation</vt:lpstr>
      <vt:lpstr>Example 3: Structuring Tests to pinpoint bugs </vt:lpstr>
      <vt:lpstr>Example 3: Structured Testing</vt:lpstr>
      <vt:lpstr>Example 3: Structured Testing</vt:lpstr>
      <vt:lpstr>Example 3: Structured Testing</vt:lpstr>
      <vt:lpstr>Example 3: Structured Testing</vt:lpstr>
      <vt:lpstr>Example 4: Coverage Matrix (Interoperabilities)</vt:lpstr>
      <vt:lpstr>Testing Takeaways</vt:lpstr>
      <vt:lpstr>Outline</vt:lpstr>
      <vt:lpstr>What is Continuous Integration (CI)?</vt:lpstr>
      <vt:lpstr>CI Components</vt:lpstr>
      <vt:lpstr>Documentation Driven Development vs. Automated Testing vs. CI</vt:lpstr>
      <vt:lpstr>Examples…</vt:lpstr>
      <vt:lpstr>What can make CI difficult</vt:lpstr>
      <vt:lpstr>CI Resources (Where do jobs run?)</vt:lpstr>
      <vt:lpstr>Where is CI?</vt:lpstr>
      <vt:lpstr>Getting started with CI</vt:lpstr>
      <vt:lpstr>Getting started with CI: </vt:lpstr>
      <vt:lpstr>Getting started with GitHub Actions: </vt:lpstr>
      <vt:lpstr>github.com</vt:lpstr>
      <vt:lpstr>GitHub Actions – results of workflow test runs</vt:lpstr>
      <vt:lpstr>What could possibly go wrong?</vt:lpstr>
      <vt:lpstr>Software Supply Chain Stability / Security</vt:lpstr>
      <vt:lpstr>The case for software productivity</vt:lpstr>
      <vt:lpstr>The case for software design</vt:lpstr>
      <vt:lpstr>PowerPoint Presentation</vt:lpstr>
      <vt:lpstr>Ginkgo Contribution Pipeline</vt:lpstr>
      <vt:lpstr>Joint Center for Satellite Data Assimilation (JEDI)</vt:lpstr>
      <vt:lpstr>Hints from the front lines</vt:lpstr>
      <vt:lpstr>Hints from the front lines</vt:lpstr>
      <vt:lpstr>Hints from the front lines</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Rogers, David</cp:lastModifiedBy>
  <cp:revision>255</cp:revision>
  <cp:lastPrinted>2017-11-02T18:35:01Z</cp:lastPrinted>
  <dcterms:created xsi:type="dcterms:W3CDTF">2018-11-06T17:28:56Z</dcterms:created>
  <dcterms:modified xsi:type="dcterms:W3CDTF">2023-02-06T15:30:58Z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